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9" r:id="rId2"/>
    <p:sldId id="257" r:id="rId3"/>
    <p:sldId id="258" r:id="rId4"/>
    <p:sldId id="290" r:id="rId5"/>
    <p:sldId id="259" r:id="rId6"/>
    <p:sldId id="260" r:id="rId7"/>
    <p:sldId id="261" r:id="rId8"/>
    <p:sldId id="262" r:id="rId9"/>
    <p:sldId id="263" r:id="rId10"/>
    <p:sldId id="264" r:id="rId11"/>
    <p:sldId id="265" r:id="rId12"/>
    <p:sldId id="266" r:id="rId13"/>
    <p:sldId id="267" r:id="rId14"/>
    <p:sldId id="268" r:id="rId15"/>
    <p:sldId id="291" r:id="rId16"/>
    <p:sldId id="269" r:id="rId17"/>
    <p:sldId id="270" r:id="rId18"/>
    <p:sldId id="271" r:id="rId19"/>
    <p:sldId id="272" r:id="rId20"/>
    <p:sldId id="273" r:id="rId21"/>
    <p:sldId id="274" r:id="rId22"/>
    <p:sldId id="284" r:id="rId23"/>
    <p:sldId id="275" r:id="rId24"/>
    <p:sldId id="276" r:id="rId25"/>
    <p:sldId id="277" r:id="rId26"/>
    <p:sldId id="278" r:id="rId27"/>
    <p:sldId id="279" r:id="rId28"/>
    <p:sldId id="280" r:id="rId29"/>
    <p:sldId id="281" r:id="rId30"/>
    <p:sldId id="282" r:id="rId31"/>
    <p:sldId id="283" r:id="rId32"/>
    <p:sldId id="28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8" d="100"/>
          <a:sy n="68" d="100"/>
        </p:scale>
        <p:origin x="94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holyart.it/it/natale/nativit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lachiesa.it/bibbia.php?ricerca=citazione&amp;id_versioni=3&amp;Citazione=Mt+4&amp;VersettoOn=1"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83D9A670-5E2B-087C-1C6A-E46A210AEC92}"/>
              </a:ext>
            </a:extLst>
          </p:cNvPr>
          <p:cNvPicPr>
            <a:picLocks noGrp="1" noChangeAspect="1"/>
          </p:cNvPicPr>
          <p:nvPr>
            <p:ph idx="1"/>
          </p:nvPr>
        </p:nvPicPr>
        <p:blipFill>
          <a:blip r:embed="rId2"/>
          <a:stretch>
            <a:fillRect/>
          </a:stretch>
        </p:blipFill>
        <p:spPr>
          <a:xfrm>
            <a:off x="3657599" y="-19260"/>
            <a:ext cx="4938613" cy="6983931"/>
          </a:xfrm>
        </p:spPr>
      </p:pic>
    </p:spTree>
    <p:extLst>
      <p:ext uri="{BB962C8B-B14F-4D97-AF65-F5344CB8AC3E}">
        <p14:creationId xmlns:p14="http://schemas.microsoft.com/office/powerpoint/2010/main" val="994598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CDB8C5A-0E9F-18FF-F10B-4384F7B79BF5}"/>
              </a:ext>
            </a:extLst>
          </p:cNvPr>
          <p:cNvSpPr>
            <a:spLocks noGrp="1"/>
          </p:cNvSpPr>
          <p:nvPr>
            <p:ph idx="1"/>
          </p:nvPr>
        </p:nvSpPr>
        <p:spPr>
          <a:xfrm>
            <a:off x="1741634" y="793653"/>
            <a:ext cx="9718015" cy="5649350"/>
          </a:xfrm>
        </p:spPr>
        <p:txBody>
          <a:bodyPr>
            <a:noAutofit/>
          </a:bodyPr>
          <a:lstStyle/>
          <a:p>
            <a:pPr algn="just">
              <a:lnSpc>
                <a:spcPct val="150000"/>
              </a:lnSpc>
              <a:spcAft>
                <a:spcPts val="800"/>
              </a:spcAft>
            </a:pPr>
            <a:r>
              <a:rPr lang="it-IT" sz="2400" b="1" kern="18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L’immagine della polvere </a:t>
            </a:r>
            <a:r>
              <a:rPr lang="it-IT" sz="2400" b="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è presente fin dall’inizio della Sacra Scrittura. Nella storia della creazione ci viene raccontato che «Dio plasmò l’uomo con polvere del suolo» (</a:t>
            </a:r>
            <a:r>
              <a:rPr lang="it-IT" sz="2400" b="1" i="1" kern="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Gn</a:t>
            </a:r>
            <a:r>
              <a:rPr lang="it-IT" sz="2400" b="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 7). Allora, perché non fosse più qualcosa di inanimato, morto e incapace di avere relazioni, Dio «soffiò nelle sue narici un alito di vita e l’uomo divenne un essere vivente» (</a:t>
            </a:r>
            <a:r>
              <a:rPr lang="it-IT" sz="2400" b="1" i="1" kern="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Gn</a:t>
            </a:r>
            <a:r>
              <a:rPr lang="it-IT" sz="2400" b="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 7). Da quel momento </a:t>
            </a:r>
            <a:r>
              <a:rPr lang="it-IT" sz="2400" b="1" kern="18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l’uomo sentirà una tensione dovuta all’essere polvere e spirito</a:t>
            </a:r>
            <a:r>
              <a:rPr lang="it-IT" sz="2400" b="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una tensione esistente tra i suoi limiti radicali e le sue aspirazioni d’infinito. Però Dio è più forte della nostra debolezza e di qualunque nostro tradimento</a:t>
            </a:r>
            <a:r>
              <a:rPr lang="it-IT" sz="24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it-IT" sz="2400" kern="100" dirty="0">
              <a:effectLst/>
              <a:latin typeface="Arial" panose="020B0604020202020204" pitchFamily="34" charset="0"/>
              <a:ea typeface="Calibri" panose="020F0502020204030204" pitchFamily="34" charset="0"/>
              <a:cs typeface="Arial" panose="020B0604020202020204" pitchFamily="34" charset="0"/>
            </a:endParaRPr>
          </a:p>
          <a:p>
            <a:endParaRPr lang="de-DE" sz="2400" dirty="0"/>
          </a:p>
        </p:txBody>
      </p:sp>
    </p:spTree>
    <p:extLst>
      <p:ext uri="{BB962C8B-B14F-4D97-AF65-F5344CB8AC3E}">
        <p14:creationId xmlns:p14="http://schemas.microsoft.com/office/powerpoint/2010/main" val="1211296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DDB8FF8-2959-DB1D-0A22-D272B75FBB86}"/>
              </a:ext>
            </a:extLst>
          </p:cNvPr>
          <p:cNvSpPr>
            <a:spLocks noGrp="1"/>
          </p:cNvSpPr>
          <p:nvPr>
            <p:ph idx="1"/>
          </p:nvPr>
        </p:nvSpPr>
        <p:spPr>
          <a:xfrm>
            <a:off x="1899138" y="825304"/>
            <a:ext cx="9422594" cy="5195668"/>
          </a:xfrm>
        </p:spPr>
        <p:txBody>
          <a:bodyPr>
            <a:normAutofit fontScale="25000" lnSpcReduction="20000"/>
          </a:bodyPr>
          <a:lstStyle/>
          <a:p>
            <a:pPr algn="just">
              <a:lnSpc>
                <a:spcPct val="150000"/>
              </a:lnSpc>
              <a:spcAft>
                <a:spcPts val="800"/>
              </a:spcAft>
            </a:pPr>
            <a:r>
              <a:rPr lang="it-IT" sz="9600" b="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Ora, nel Cenacolo, la polvere dell’uomo compare nuovamente. Cristo si piega sui piedi dei suoi amici, per liberarli dalla polvere, ricrearli (ridare dignità), restituendo loro la relazione con il Padre</a:t>
            </a:r>
            <a:r>
              <a:rPr lang="it-IT" sz="96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Gesù ci </a:t>
            </a:r>
            <a:r>
              <a:rPr lang="it-IT" sz="9600" i="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lava i piedi</a:t>
            </a:r>
            <a:r>
              <a:rPr lang="it-IT" sz="96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 divinizzando la polvere della quale siamo fatti, ci dona l’amicizia intima che Egli ha con suo Padre. Ora, pieno di emozione, con gli occhi di tutti i suoi discepoli su di Lui, dice: </a:t>
            </a:r>
            <a:r>
              <a:rPr lang="it-IT" sz="9600" kern="18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«Vi ho chiamati amici, perché tutto ciò che ho udito dal Padre l’ho fatto conoscere a voi» (</a:t>
            </a:r>
            <a:r>
              <a:rPr lang="it-IT" sz="9600" i="1" kern="1800" dirty="0" err="1">
                <a:solidFill>
                  <a:srgbClr val="C00000"/>
                </a:solidFill>
                <a:effectLst/>
                <a:latin typeface="Arial" panose="020B0604020202020204" pitchFamily="34" charset="0"/>
                <a:ea typeface="Times New Roman" panose="02020603050405020304" pitchFamily="18" charset="0"/>
                <a:cs typeface="Arial" panose="020B0604020202020204" pitchFamily="34" charset="0"/>
              </a:rPr>
              <a:t>Gv</a:t>
            </a:r>
            <a:r>
              <a:rPr lang="it-IT" sz="9600" kern="18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 15, 15). </a:t>
            </a:r>
            <a:r>
              <a:rPr lang="it-IT" sz="96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Dio vuole condividere tutto. Gesù condivide con noi la sua vita, la sua capacità di amare, di perdonare, di essere amici sino alla fine.</a:t>
            </a:r>
            <a:endParaRPr lang="it-IT" sz="9600" kern="100" dirty="0">
              <a:effectLst/>
              <a:latin typeface="Arial" panose="020B060402020202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182978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F15E2F-E1E8-8F78-511D-D6558038088B}"/>
              </a:ext>
            </a:extLst>
          </p:cNvPr>
          <p:cNvSpPr>
            <a:spLocks noGrp="1"/>
          </p:cNvSpPr>
          <p:nvPr>
            <p:ph type="title"/>
          </p:nvPr>
        </p:nvSpPr>
        <p:spPr/>
        <p:txBody>
          <a:bodyPr/>
          <a:lstStyle/>
          <a:p>
            <a:r>
              <a:rPr lang="de-DE" dirty="0"/>
              <a:t>POLVERE E SPIRITO</a:t>
            </a:r>
          </a:p>
        </p:txBody>
      </p:sp>
      <p:sp>
        <p:nvSpPr>
          <p:cNvPr id="3" name="Segnaposto contenuto 2">
            <a:extLst>
              <a:ext uri="{FF2B5EF4-FFF2-40B4-BE49-F238E27FC236}">
                <a16:creationId xmlns:a16="http://schemas.microsoft.com/office/drawing/2014/main" id="{0EA5C3E3-529B-DD4C-2264-1D35EFBD989D}"/>
              </a:ext>
            </a:extLst>
          </p:cNvPr>
          <p:cNvSpPr>
            <a:spLocks noGrp="1"/>
          </p:cNvSpPr>
          <p:nvPr>
            <p:ph idx="1"/>
          </p:nvPr>
        </p:nvSpPr>
        <p:spPr/>
        <p:txBody>
          <a:bodyPr>
            <a:noAutofit/>
          </a:bodyPr>
          <a:lstStyle/>
          <a:p>
            <a:pPr>
              <a:lnSpc>
                <a:spcPct val="150000"/>
              </a:lnSpc>
              <a:spcBef>
                <a:spcPts val="0"/>
              </a:spcBef>
            </a:pPr>
            <a:r>
              <a:rPr lang="it-IT" sz="2400" b="1" kern="1800" dirty="0">
                <a:solidFill>
                  <a:srgbClr val="C00000"/>
                </a:solidFill>
                <a:effectLst/>
                <a:latin typeface="Arial" panose="020B0604020202020204" pitchFamily="34" charset="0"/>
                <a:ea typeface="Times New Roman" panose="02020603050405020304" pitchFamily="18" charset="0"/>
              </a:rPr>
              <a:t>Nell’uomo coesistono polvere e spirito</a:t>
            </a:r>
            <a:r>
              <a:rPr lang="it-IT" sz="2400" b="1" kern="1800" dirty="0">
                <a:effectLst/>
                <a:latin typeface="Arial" panose="020B0604020202020204" pitchFamily="34" charset="0"/>
                <a:ea typeface="Times New Roman" panose="02020603050405020304" pitchFamily="18" charset="0"/>
              </a:rPr>
              <a:t>. Dio lo sa e viene incontro a noi. Tutti noi abbiamo fatto l’esperienza di come le buone relazioni di amicizia ci hanno cambiati; forse non saremmo gli stessi se non avessimo coltivato nella nostra vita queste relazioni</a:t>
            </a:r>
            <a:r>
              <a:rPr lang="it-IT" sz="2400" kern="1800" dirty="0">
                <a:effectLst/>
                <a:latin typeface="Arial" panose="020B0604020202020204" pitchFamily="34" charset="0"/>
                <a:ea typeface="Times New Roman" panose="02020603050405020304" pitchFamily="18" charset="0"/>
              </a:rPr>
              <a:t>. </a:t>
            </a:r>
            <a:r>
              <a:rPr lang="it-IT" sz="2400" b="1" i="1" kern="1800" dirty="0">
                <a:effectLst/>
                <a:latin typeface="Arial" panose="020B0604020202020204" pitchFamily="34" charset="0"/>
                <a:ea typeface="Times New Roman" panose="02020603050405020304" pitchFamily="18" charset="0"/>
              </a:rPr>
              <a:t>Anche l’essere amici di Dio trasforma il nostro modo di essere amici di coloro che stanno attorno a noi</a:t>
            </a:r>
            <a:r>
              <a:rPr lang="it-IT" sz="2400" kern="1800" dirty="0">
                <a:effectLst/>
                <a:latin typeface="Arial" panose="020B0604020202020204" pitchFamily="34" charset="0"/>
                <a:ea typeface="Times New Roman" panose="02020603050405020304" pitchFamily="18" charset="0"/>
              </a:rPr>
              <a:t>. </a:t>
            </a:r>
            <a:endParaRPr lang="de-DE" sz="2400" dirty="0"/>
          </a:p>
        </p:txBody>
      </p:sp>
    </p:spTree>
    <p:extLst>
      <p:ext uri="{BB962C8B-B14F-4D97-AF65-F5344CB8AC3E}">
        <p14:creationId xmlns:p14="http://schemas.microsoft.com/office/powerpoint/2010/main" val="3766155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D924BA-4D1C-03A9-C38A-18C8A475357C}"/>
              </a:ext>
            </a:extLst>
          </p:cNvPr>
          <p:cNvSpPr>
            <a:spLocks noGrp="1"/>
          </p:cNvSpPr>
          <p:nvPr>
            <p:ph type="title"/>
          </p:nvPr>
        </p:nvSpPr>
        <p:spPr/>
        <p:txBody>
          <a:bodyPr/>
          <a:lstStyle/>
          <a:p>
            <a:endParaRPr lang="de-DE"/>
          </a:p>
        </p:txBody>
      </p:sp>
      <p:sp>
        <p:nvSpPr>
          <p:cNvPr id="3" name="Segnaposto contenuto 2">
            <a:extLst>
              <a:ext uri="{FF2B5EF4-FFF2-40B4-BE49-F238E27FC236}">
                <a16:creationId xmlns:a16="http://schemas.microsoft.com/office/drawing/2014/main" id="{EEE154DF-931F-E5A5-0726-3DB1CDF18785}"/>
              </a:ext>
            </a:extLst>
          </p:cNvPr>
          <p:cNvSpPr>
            <a:spLocks noGrp="1"/>
          </p:cNvSpPr>
          <p:nvPr>
            <p:ph idx="1"/>
          </p:nvPr>
        </p:nvSpPr>
        <p:spPr/>
        <p:txBody>
          <a:bodyPr>
            <a:normAutofit/>
          </a:bodyPr>
          <a:lstStyle/>
          <a:p>
            <a:pPr>
              <a:lnSpc>
                <a:spcPct val="150000"/>
              </a:lnSpc>
              <a:spcBef>
                <a:spcPts val="0"/>
              </a:spcBef>
            </a:pPr>
            <a:r>
              <a:rPr lang="it-IT" sz="2400" b="1" dirty="0">
                <a:effectLst/>
                <a:latin typeface="Arial" panose="020B0604020202020204" pitchFamily="34" charset="0"/>
                <a:ea typeface="Calibri" panose="020F0502020204030204" pitchFamily="34" charset="0"/>
              </a:rPr>
              <a:t>Molte pagine del Vangelo ci parlano di stretti rapporti di amicizia </a:t>
            </a:r>
            <a:r>
              <a:rPr lang="it-IT" sz="2400" b="1" u="sng" dirty="0">
                <a:effectLst/>
                <a:latin typeface="Arial" panose="020B0604020202020204" pitchFamily="34" charset="0"/>
                <a:ea typeface="Calibri" panose="020F0502020204030204" pitchFamily="34" charset="0"/>
              </a:rPr>
              <a:t>di Gesù</a:t>
            </a:r>
            <a:r>
              <a:rPr lang="it-IT" sz="2400" b="1" dirty="0">
                <a:effectLst/>
                <a:latin typeface="Arial" panose="020B0604020202020204" pitchFamily="34" charset="0"/>
                <a:ea typeface="Calibri" panose="020F0502020204030204" pitchFamily="34" charset="0"/>
              </a:rPr>
              <a:t>. Anche se di solito non disponiamo dei dettagli del processo che deve aver generato queste profonde relazioni, gli effetti che conosciamo ci lasciano chiaramente capire che lì c’era un autentico affetto reciproco</a:t>
            </a:r>
            <a:endParaRPr lang="de-DE" sz="2400" dirty="0"/>
          </a:p>
        </p:txBody>
      </p:sp>
    </p:spTree>
    <p:extLst>
      <p:ext uri="{BB962C8B-B14F-4D97-AF65-F5344CB8AC3E}">
        <p14:creationId xmlns:p14="http://schemas.microsoft.com/office/powerpoint/2010/main" val="1724893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0EB0C54-74F8-FB48-3A93-50BCB30BAE53}"/>
              </a:ext>
            </a:extLst>
          </p:cNvPr>
          <p:cNvSpPr>
            <a:spLocks noGrp="1"/>
          </p:cNvSpPr>
          <p:nvPr>
            <p:ph idx="1"/>
          </p:nvPr>
        </p:nvSpPr>
        <p:spPr>
          <a:xfrm>
            <a:off x="1349949" y="255966"/>
            <a:ext cx="10199931" cy="6346068"/>
          </a:xfrm>
        </p:spPr>
        <p:txBody>
          <a:bodyPr>
            <a:normAutofit fontScale="25000" lnSpcReduction="20000"/>
          </a:bodyPr>
          <a:lstStyle/>
          <a:p>
            <a:pPr>
              <a:lnSpc>
                <a:spcPct val="160000"/>
              </a:lnSpc>
              <a:spcBef>
                <a:spcPts val="0"/>
              </a:spcBef>
            </a:pPr>
            <a:r>
              <a:rPr lang="it-IT" sz="9600" b="1" dirty="0">
                <a:solidFill>
                  <a:schemeClr val="tx1"/>
                </a:solidFill>
                <a:effectLst/>
                <a:latin typeface="Arial" panose="020B0604020202020204" pitchFamily="34" charset="0"/>
                <a:ea typeface="Calibri" panose="020F0502020204030204" pitchFamily="34" charset="0"/>
              </a:rPr>
              <a:t>.</a:t>
            </a:r>
            <a:r>
              <a:rPr lang="it-IT" sz="9600" dirty="0">
                <a:solidFill>
                  <a:schemeClr val="tx1"/>
                </a:solidFill>
                <a:effectLst/>
                <a:latin typeface="Arial" panose="020B0604020202020204" pitchFamily="34" charset="0"/>
                <a:ea typeface="Calibri" panose="020F0502020204030204" pitchFamily="34" charset="0"/>
              </a:rPr>
              <a:t> </a:t>
            </a:r>
            <a:r>
              <a:rPr lang="it-IT" sz="9600" dirty="0">
                <a:solidFill>
                  <a:schemeClr val="tx1"/>
                </a:solidFill>
                <a:effectLst/>
                <a:latin typeface="Arial" panose="020B0604020202020204" pitchFamily="34" charset="0"/>
                <a:ea typeface="Calibri" panose="020F0502020204030204" pitchFamily="34" charset="0"/>
                <a:cs typeface="Arial" panose="020B0604020202020204" pitchFamily="34" charset="0"/>
              </a:rPr>
              <a:t>Scopriamo che il Signore è stato felice dei suoi amici; il suo cuore di uomo non ha voluto rinunciare alla reciprocità dell’amore umano: </a:t>
            </a:r>
            <a:r>
              <a:rPr lang="it-IT" sz="9600" b="1" dirty="0">
                <a:solidFill>
                  <a:srgbClr val="C00000"/>
                </a:solidFill>
                <a:effectLst/>
                <a:latin typeface="Arial" panose="020B0604020202020204" pitchFamily="34" charset="0"/>
                <a:ea typeface="Calibri" panose="020F0502020204030204" pitchFamily="34" charset="0"/>
                <a:cs typeface="Arial" panose="020B0604020202020204" pitchFamily="34" charset="0"/>
              </a:rPr>
              <a:t>«Il Vangelo ci rivela che Dio non può stare senza di noi: Lui non sarà mai un Dio senza l’uomo»</a:t>
            </a:r>
            <a:r>
              <a:rPr lang="it-IT" sz="96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it-IT" sz="9600" dirty="0">
                <a:solidFill>
                  <a:schemeClr val="tx1"/>
                </a:solidFill>
                <a:effectLst/>
                <a:latin typeface="Arial" panose="020B0604020202020204" pitchFamily="34" charset="0"/>
                <a:ea typeface="Calibri" panose="020F0502020204030204" pitchFamily="34" charset="0"/>
                <a:cs typeface="Arial" panose="020B0604020202020204" pitchFamily="34" charset="0"/>
              </a:rPr>
              <a:t>Per esempio, sappiamo che Gesù si è sentito sempre </a:t>
            </a:r>
            <a:r>
              <a:rPr lang="it-IT" sz="9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ben accolto e amato nella casa dei suoi amici di </a:t>
            </a:r>
            <a:r>
              <a:rPr lang="it-IT" sz="9600" b="1" dirty="0">
                <a:solidFill>
                  <a:srgbClr val="C00000"/>
                </a:solidFill>
                <a:effectLst/>
                <a:latin typeface="Arial" panose="020B0604020202020204" pitchFamily="34" charset="0"/>
                <a:ea typeface="Calibri" panose="020F0502020204030204" pitchFamily="34" charset="0"/>
                <a:cs typeface="Arial" panose="020B0604020202020204" pitchFamily="34" charset="0"/>
              </a:rPr>
              <a:t>Betania</a:t>
            </a:r>
            <a:r>
              <a:rPr lang="it-IT" sz="9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it-IT" sz="9600" dirty="0">
                <a:solidFill>
                  <a:schemeClr val="tx1"/>
                </a:solidFill>
                <a:effectLst/>
                <a:latin typeface="Arial" panose="020B0604020202020204" pitchFamily="34" charset="0"/>
                <a:ea typeface="Calibri" panose="020F0502020204030204" pitchFamily="34" charset="0"/>
                <a:cs typeface="Arial" panose="020B0604020202020204" pitchFamily="34" charset="0"/>
              </a:rPr>
              <a:t> Quando Lazzaro muore, le due sorelle si rivolgono al Signore con assoluta fiducia, ma anche con parole dure che dimostrano l’intimo rapporto che univa Gesù a quella famiglia: «Signore, se tu fossi stato qui, mio fratello non sarebbe morto» (</a:t>
            </a:r>
            <a:r>
              <a:rPr lang="it-IT" sz="96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Gv</a:t>
            </a:r>
            <a:r>
              <a:rPr lang="it-IT" sz="9600" dirty="0">
                <a:solidFill>
                  <a:schemeClr val="tx1"/>
                </a:solidFill>
                <a:effectLst/>
                <a:latin typeface="Arial" panose="020B0604020202020204" pitchFamily="34" charset="0"/>
                <a:ea typeface="Calibri" panose="020F0502020204030204" pitchFamily="34" charset="0"/>
                <a:cs typeface="Arial" panose="020B0604020202020204" pitchFamily="34" charset="0"/>
              </a:rPr>
              <a:t> 11, 32</a:t>
            </a:r>
            <a:r>
              <a:rPr lang="it-IT" sz="9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L’amico si commuove </a:t>
            </a:r>
            <a:r>
              <a:rPr lang="it-IT" sz="9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 dolore di quelle donne e non può contenere le lacrime</a:t>
            </a:r>
            <a:r>
              <a:rPr lang="it-IT" sz="9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(cfr. </a:t>
            </a:r>
            <a:r>
              <a:rPr lang="it-IT" sz="96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Gv</a:t>
            </a:r>
            <a:r>
              <a:rPr lang="it-IT" sz="9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11, 35). </a:t>
            </a:r>
            <a:r>
              <a:rPr lang="it-IT" sz="9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quella casa Gesù poteva riposare, si sentiva a suo agio, poteva parlare con franchezza</a:t>
            </a:r>
            <a:r>
              <a:rPr lang="it-IT" sz="9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it-IT" sz="9600" dirty="0">
              <a:effectLst/>
              <a:latin typeface="Arial" panose="020B0604020202020204" pitchFamily="34" charset="0"/>
              <a:ea typeface="Times New Roman" panose="02020603050405020304" pitchFamily="18" charset="0"/>
              <a:cs typeface="Arial" panose="020B0604020202020204" pitchFamily="34" charset="0"/>
            </a:endParaRPr>
          </a:p>
          <a:p>
            <a:endParaRPr lang="de-DE" sz="2000" dirty="0">
              <a:solidFill>
                <a:schemeClr val="tx1"/>
              </a:solidFill>
            </a:endParaRPr>
          </a:p>
        </p:txBody>
      </p:sp>
    </p:spTree>
    <p:extLst>
      <p:ext uri="{BB962C8B-B14F-4D97-AF65-F5344CB8AC3E}">
        <p14:creationId xmlns:p14="http://schemas.microsoft.com/office/powerpoint/2010/main" val="933928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72D3218-6475-F515-E671-368601230C08}"/>
              </a:ext>
            </a:extLst>
          </p:cNvPr>
          <p:cNvSpPr>
            <a:spLocks noGrp="1"/>
          </p:cNvSpPr>
          <p:nvPr>
            <p:ph idx="1"/>
          </p:nvPr>
        </p:nvSpPr>
        <p:spPr>
          <a:xfrm>
            <a:off x="1448972" y="1511103"/>
            <a:ext cx="3408778" cy="2062092"/>
          </a:xfrm>
        </p:spPr>
        <p:txBody>
          <a:bodyPr>
            <a:normAutofit/>
          </a:bodyPr>
          <a:lstStyle/>
          <a:p>
            <a:r>
              <a:rPr lang="de-DE" sz="4800" b="1" dirty="0"/>
              <a:t>Maria di </a:t>
            </a:r>
            <a:r>
              <a:rPr lang="de-DE" sz="4800" b="1" dirty="0" err="1"/>
              <a:t>Magdala</a:t>
            </a:r>
            <a:endParaRPr lang="de-DE" sz="4800" b="1" dirty="0"/>
          </a:p>
        </p:txBody>
      </p:sp>
      <p:pic>
        <p:nvPicPr>
          <p:cNvPr id="1026" name="Picture 2" descr="Cara Maria Maddalena… – Parrocchie Marrubiu">
            <a:extLst>
              <a:ext uri="{FF2B5EF4-FFF2-40B4-BE49-F238E27FC236}">
                <a16:creationId xmlns:a16="http://schemas.microsoft.com/office/drawing/2014/main" id="{72E45BC7-781F-E611-F308-B832A18961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7750" y="152399"/>
            <a:ext cx="7334250" cy="655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8199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013878-3CBA-4267-A24E-FAD6DE5673F3}"/>
              </a:ext>
            </a:extLst>
          </p:cNvPr>
          <p:cNvSpPr>
            <a:spLocks noGrp="1"/>
          </p:cNvSpPr>
          <p:nvPr>
            <p:ph type="title"/>
          </p:nvPr>
        </p:nvSpPr>
        <p:spPr/>
        <p:txBody>
          <a:bodyPr/>
          <a:lstStyle/>
          <a:p>
            <a:r>
              <a:rPr lang="de-DE" dirty="0"/>
              <a:t>FRAGILE COME NOI, AMICO DEGLI UOMINI…..</a:t>
            </a:r>
          </a:p>
        </p:txBody>
      </p:sp>
      <p:pic>
        <p:nvPicPr>
          <p:cNvPr id="1026" name="Picture 2" descr="Terzo mistero gaudioso. La nascita di Gesù - Opus Dei">
            <a:extLst>
              <a:ext uri="{FF2B5EF4-FFF2-40B4-BE49-F238E27FC236}">
                <a16:creationId xmlns:a16="http://schemas.microsoft.com/office/drawing/2014/main" id="{8176B22C-E771-44B4-FB12-2644934C03A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31381" y="2133600"/>
            <a:ext cx="6431063" cy="377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133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8E32E2-4DDF-B06A-E84E-7EF7F68BC803}"/>
              </a:ext>
            </a:extLst>
          </p:cNvPr>
          <p:cNvSpPr>
            <a:spLocks noGrp="1"/>
          </p:cNvSpPr>
          <p:nvPr>
            <p:ph type="title"/>
          </p:nvPr>
        </p:nvSpPr>
        <p:spPr/>
        <p:txBody>
          <a:bodyPr/>
          <a:lstStyle/>
          <a:p>
            <a:r>
              <a:rPr lang="de-DE" dirty="0"/>
              <a:t>QUI L‘AMICIZIA PIU‘ SUBLIME SI FA STORIA…CARNE…FRAGILITA‘</a:t>
            </a:r>
          </a:p>
        </p:txBody>
      </p:sp>
      <p:pic>
        <p:nvPicPr>
          <p:cNvPr id="2050" name="Picture 2" descr="Betlemme | Vito Mancuso">
            <a:extLst>
              <a:ext uri="{FF2B5EF4-FFF2-40B4-BE49-F238E27FC236}">
                <a16:creationId xmlns:a16="http://schemas.microsoft.com/office/drawing/2014/main" id="{835A4813-7320-77E2-FA89-B97CC430CC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28080" y="2133600"/>
            <a:ext cx="5037666" cy="377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461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E47C4B-8B5F-4968-CB1A-CB998BD5FEB1}"/>
              </a:ext>
            </a:extLst>
          </p:cNvPr>
          <p:cNvSpPr>
            <a:spLocks noGrp="1"/>
          </p:cNvSpPr>
          <p:nvPr>
            <p:ph idx="1"/>
          </p:nvPr>
        </p:nvSpPr>
        <p:spPr>
          <a:xfrm>
            <a:off x="1645641" y="485335"/>
            <a:ext cx="10002130" cy="6372665"/>
          </a:xfrm>
        </p:spPr>
        <p:txBody>
          <a:bodyPr>
            <a:noAutofit/>
          </a:bodyPr>
          <a:lstStyle/>
          <a:p>
            <a:pPr>
              <a:lnSpc>
                <a:spcPct val="150000"/>
              </a:lnSpc>
              <a:spcBef>
                <a:spcPts val="0"/>
              </a:spcBef>
            </a:pPr>
            <a:r>
              <a:rPr lang="it-IT" sz="2400" b="0" i="0" dirty="0">
                <a:solidFill>
                  <a:schemeClr val="tx1"/>
                </a:solidFill>
                <a:effectLst/>
                <a:latin typeface="Arial" panose="020B0604020202020204" pitchFamily="34" charset="0"/>
                <a:cs typeface="Arial" panose="020B0604020202020204" pitchFamily="34" charset="0"/>
              </a:rPr>
              <a:t> Maria, Madre di Gesù, e Giuseppe, suo padre putativo, erano in viaggio da Nazaret a Betlemme, per un censimento, quando Maria fu colta dalle doglie. Poiché erano giunti in città la sera tardi e non erano riusciti a trovare posto in un albergo, i due erano stati costretti a cercare rifugio dal freddo in una stalla, o, secondo altre versioni della storia, in una grotta, dove un placido bue e l’asino su cui viaggiavano avevano scaldato il piccolo appena nato con il loro respiro.</a:t>
            </a:r>
          </a:p>
          <a:p>
            <a:pPr marL="0" indent="0">
              <a:lnSpc>
                <a:spcPct val="150000"/>
              </a:lnSpc>
              <a:spcBef>
                <a:spcPts val="0"/>
              </a:spcBef>
              <a:buNone/>
            </a:pPr>
            <a:r>
              <a:rPr lang="it-IT" sz="2400" b="0" i="0" dirty="0">
                <a:solidFill>
                  <a:schemeClr val="tx1"/>
                </a:solidFill>
                <a:effectLst/>
                <a:latin typeface="Arial" panose="020B0604020202020204" pitchFamily="34" charset="0"/>
                <a:cs typeface="Arial" panose="020B0604020202020204" pitchFamily="34" charset="0"/>
              </a:rPr>
              <a:t> Così viene rappresentata da duemila anni </a:t>
            </a:r>
            <a:r>
              <a:rPr lang="it-IT" sz="2400" b="1" i="0" u="none" strike="noStrike" dirty="0">
                <a:solidFill>
                  <a:srgbClr val="C00000"/>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la natività</a:t>
            </a:r>
            <a:r>
              <a:rPr lang="it-IT" sz="2400" b="0" i="0" dirty="0">
                <a:solidFill>
                  <a:srgbClr val="C00000"/>
                </a:solidFill>
                <a:effectLst/>
                <a:latin typeface="Arial" panose="020B0604020202020204" pitchFamily="34" charset="0"/>
                <a:cs typeface="Arial" panose="020B0604020202020204" pitchFamily="34" charset="0"/>
              </a:rPr>
              <a:t>: una grotta, un uomo, una donna, un piccolo bambino deposto in una mangiatoia, con solo un bue e un asino a scaldarlo nella sua prima, gelida notte nel mondo.</a:t>
            </a:r>
            <a:endParaRPr lang="de-DE" sz="24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078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8A4D49-1BDA-4E06-59EE-EFD5D81ADB97}"/>
              </a:ext>
            </a:extLst>
          </p:cNvPr>
          <p:cNvSpPr>
            <a:spLocks noGrp="1"/>
          </p:cNvSpPr>
          <p:nvPr>
            <p:ph type="title"/>
          </p:nvPr>
        </p:nvSpPr>
        <p:spPr/>
        <p:txBody>
          <a:bodyPr/>
          <a:lstStyle/>
          <a:p>
            <a:r>
              <a:rPr lang="de-DE" dirty="0"/>
              <a:t>DIO SI E‘ FATTO BAMBINO</a:t>
            </a:r>
          </a:p>
        </p:txBody>
      </p:sp>
      <p:sp>
        <p:nvSpPr>
          <p:cNvPr id="3" name="Segnaposto contenuto 2">
            <a:extLst>
              <a:ext uri="{FF2B5EF4-FFF2-40B4-BE49-F238E27FC236}">
                <a16:creationId xmlns:a16="http://schemas.microsoft.com/office/drawing/2014/main" id="{8FB30C1A-656F-2F53-E618-84C15DF8E2E9}"/>
              </a:ext>
            </a:extLst>
          </p:cNvPr>
          <p:cNvSpPr>
            <a:spLocks noGrp="1"/>
          </p:cNvSpPr>
          <p:nvPr>
            <p:ph idx="1"/>
          </p:nvPr>
        </p:nvSpPr>
        <p:spPr/>
        <p:txBody>
          <a:bodyPr>
            <a:normAutofit/>
          </a:bodyPr>
          <a:lstStyle/>
          <a:p>
            <a:r>
              <a:rPr lang="de-DE" sz="2400" b="1" dirty="0">
                <a:solidFill>
                  <a:schemeClr val="tx1"/>
                </a:solidFill>
                <a:latin typeface="Arial" panose="020B0604020202020204" pitchFamily="34" charset="0"/>
                <a:cs typeface="Arial" panose="020B0604020202020204" pitchFamily="34" charset="0"/>
              </a:rPr>
              <a:t>L‘IMMENSA STIMA VERSO L‘UMANITA‘ SPINGE DIO A FARSI CARNE, PICCOLO, GRACILE, BISOGNOSO DI TUTTO E DI TUTTI. </a:t>
            </a:r>
          </a:p>
          <a:p>
            <a:endParaRPr lang="de-DE" sz="2400" b="1" dirty="0">
              <a:solidFill>
                <a:schemeClr val="tx1"/>
              </a:solidFill>
              <a:latin typeface="Arial" panose="020B0604020202020204" pitchFamily="34" charset="0"/>
              <a:cs typeface="Arial" panose="020B0604020202020204" pitchFamily="34" charset="0"/>
            </a:endParaRPr>
          </a:p>
          <a:p>
            <a:r>
              <a:rPr lang="it-IT" sz="2400" b="1" dirty="0">
                <a:solidFill>
                  <a:schemeClr val="tx1"/>
                </a:solidFill>
                <a:latin typeface="Arial" panose="020B0604020202020204" pitchFamily="34" charset="0"/>
                <a:cs typeface="Arial" panose="020B0604020202020204" pitchFamily="34" charset="0"/>
              </a:rPr>
              <a:t>Ora non ci rivolge più la domanda: DOVE SEI? </a:t>
            </a:r>
          </a:p>
          <a:p>
            <a:r>
              <a:rPr lang="it-IT" sz="2400" b="1" dirty="0">
                <a:solidFill>
                  <a:schemeClr val="tx1"/>
                </a:solidFill>
                <a:latin typeface="Arial" panose="020B0604020202020204" pitchFamily="34" charset="0"/>
                <a:cs typeface="Arial" panose="020B0604020202020204" pitchFamily="34" charset="0"/>
              </a:rPr>
              <a:t>MA –ECCOMI- Sono Io in te, con te, come te……</a:t>
            </a:r>
          </a:p>
          <a:p>
            <a:endParaRPr lang="de-DE"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2622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3BAB27-81AF-82FC-9495-E56BA36C374D}"/>
              </a:ext>
            </a:extLst>
          </p:cNvPr>
          <p:cNvSpPr>
            <a:spLocks noGrp="1"/>
          </p:cNvSpPr>
          <p:nvPr>
            <p:ph type="title"/>
          </p:nvPr>
        </p:nvSpPr>
        <p:spPr/>
        <p:txBody>
          <a:bodyPr>
            <a:normAutofit/>
          </a:bodyPr>
          <a:lstStyle/>
          <a:p>
            <a:pPr algn="ctr"/>
            <a:r>
              <a:rPr lang="de-DE" sz="5400" b="1" dirty="0"/>
              <a:t>DOVE SEI?</a:t>
            </a:r>
          </a:p>
        </p:txBody>
      </p:sp>
      <p:sp>
        <p:nvSpPr>
          <p:cNvPr id="3" name="Segnaposto contenuto 2">
            <a:extLst>
              <a:ext uri="{FF2B5EF4-FFF2-40B4-BE49-F238E27FC236}">
                <a16:creationId xmlns:a16="http://schemas.microsoft.com/office/drawing/2014/main" id="{818CC8CC-6909-6C7C-5EEF-D04B0B5E8120}"/>
              </a:ext>
            </a:extLst>
          </p:cNvPr>
          <p:cNvSpPr>
            <a:spLocks noGrp="1"/>
          </p:cNvSpPr>
          <p:nvPr>
            <p:ph idx="1"/>
          </p:nvPr>
        </p:nvSpPr>
        <p:spPr/>
        <p:txBody>
          <a:bodyPr>
            <a:normAutofit fontScale="77500" lnSpcReduction="20000"/>
          </a:bodyPr>
          <a:lstStyle/>
          <a:p>
            <a:pPr>
              <a:lnSpc>
                <a:spcPct val="170000"/>
              </a:lnSpc>
              <a:spcBef>
                <a:spcPts val="0"/>
              </a:spcBef>
            </a:pPr>
            <a:r>
              <a:rPr lang="it-IT" sz="2800" b="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Dove sei? Che cosa fai? </a:t>
            </a:r>
            <a:r>
              <a:rPr lang="it-IT" sz="2800" u="sng"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Questa domanda è anche una delle prime frasi che Dio, mentre «passeggiava nel giardino alla brezza del giorno» (</a:t>
            </a:r>
            <a:r>
              <a:rPr lang="it-IT" sz="2800" i="1" u="sng" kern="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Gn</a:t>
            </a:r>
            <a:r>
              <a:rPr lang="it-IT" sz="2800" u="sng"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8-9),</a:t>
            </a:r>
            <a:r>
              <a:rPr lang="it-IT" sz="28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2800" u="sng"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rivolge all’uomo</a:t>
            </a:r>
            <a:r>
              <a:rPr lang="it-IT" sz="28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Il Creatore, fin dal principio dei tempi, voleva camminare accanto ad Adamo e a Eva; potremmo pensare, con una certa audacia, che Dio cercava la loro amicizia – e oggi la nostra – per contemplare la sua creazione ora che era pienamente compiuta.</a:t>
            </a:r>
            <a:endParaRPr lang="it-IT" sz="2800" kern="100" dirty="0">
              <a:effectLst/>
              <a:latin typeface="Arial" panose="020B060402020202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341390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B86DD7-A6B3-972C-55D1-A50DC39031DC}"/>
              </a:ext>
            </a:extLst>
          </p:cNvPr>
          <p:cNvSpPr>
            <a:spLocks noGrp="1"/>
          </p:cNvSpPr>
          <p:nvPr>
            <p:ph type="title"/>
          </p:nvPr>
        </p:nvSpPr>
        <p:spPr/>
        <p:txBody>
          <a:bodyPr/>
          <a:lstStyle/>
          <a:p>
            <a:r>
              <a:rPr lang="de-DE" b="1" dirty="0"/>
              <a:t>A NOSTRO LIVELLO</a:t>
            </a:r>
          </a:p>
        </p:txBody>
      </p:sp>
      <p:sp>
        <p:nvSpPr>
          <p:cNvPr id="3" name="Segnaposto contenuto 2">
            <a:extLst>
              <a:ext uri="{FF2B5EF4-FFF2-40B4-BE49-F238E27FC236}">
                <a16:creationId xmlns:a16="http://schemas.microsoft.com/office/drawing/2014/main" id="{64D87931-F599-11E7-4347-7CE9B6D53486}"/>
              </a:ext>
            </a:extLst>
          </p:cNvPr>
          <p:cNvSpPr>
            <a:spLocks noGrp="1"/>
          </p:cNvSpPr>
          <p:nvPr>
            <p:ph idx="1"/>
          </p:nvPr>
        </p:nvSpPr>
        <p:spPr/>
        <p:txBody>
          <a:bodyPr/>
          <a:lstStyle/>
          <a:p>
            <a:r>
              <a:rPr lang="it-IT" sz="2400" dirty="0">
                <a:latin typeface="Arial" panose="020B0604020202020204" pitchFamily="34" charset="0"/>
                <a:cs typeface="Arial" panose="020B0604020202020204" pitchFamily="34" charset="0"/>
              </a:rPr>
              <a:t>E‘ sceso come amico degli uomini, amico sincero, non vive al di sopra di noi ma a nostro livello, perché amico - sulla terra, la nostra terra….</a:t>
            </a:r>
          </a:p>
          <a:p>
            <a:r>
              <a:rPr lang="it-IT" sz="2400" dirty="0">
                <a:latin typeface="Arial" panose="020B0604020202020204" pitchFamily="34" charset="0"/>
                <a:cs typeface="Arial" panose="020B0604020202020204" pitchFamily="34" charset="0"/>
              </a:rPr>
              <a:t>Vive anche la fragilità di tutti, perchè l’amicizia abbraccia la fragilità</a:t>
            </a:r>
          </a:p>
          <a:p>
            <a:endParaRPr lang="de-DE" dirty="0"/>
          </a:p>
        </p:txBody>
      </p:sp>
    </p:spTree>
    <p:extLst>
      <p:ext uri="{BB962C8B-B14F-4D97-AF65-F5344CB8AC3E}">
        <p14:creationId xmlns:p14="http://schemas.microsoft.com/office/powerpoint/2010/main" val="3367762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5D989A-C257-0BCB-5E33-1A46CC61253F}"/>
              </a:ext>
            </a:extLst>
          </p:cNvPr>
          <p:cNvSpPr>
            <a:spLocks noGrp="1"/>
          </p:cNvSpPr>
          <p:nvPr>
            <p:ph type="title"/>
          </p:nvPr>
        </p:nvSpPr>
        <p:spPr/>
        <p:txBody>
          <a:bodyPr>
            <a:normAutofit fontScale="90000"/>
          </a:bodyPr>
          <a:lstStyle/>
          <a:p>
            <a:r>
              <a:rPr lang="de-DE" b="1" dirty="0"/>
              <a:t>L‘AMICO GESU‘ </a:t>
            </a:r>
            <a:r>
              <a:rPr lang="it-IT" b="1" dirty="0"/>
              <a:t>= CAMMINA A NOSTRO FIANCO</a:t>
            </a:r>
            <a:br>
              <a:rPr lang="de-DE" dirty="0"/>
            </a:br>
            <a:endParaRPr lang="de-DE" dirty="0"/>
          </a:p>
        </p:txBody>
      </p:sp>
      <p:sp>
        <p:nvSpPr>
          <p:cNvPr id="3" name="Segnaposto contenuto 2">
            <a:extLst>
              <a:ext uri="{FF2B5EF4-FFF2-40B4-BE49-F238E27FC236}">
                <a16:creationId xmlns:a16="http://schemas.microsoft.com/office/drawing/2014/main" id="{22BAD2FE-ED4A-7F16-10CC-AE8C20D96C5B}"/>
              </a:ext>
            </a:extLst>
          </p:cNvPr>
          <p:cNvSpPr>
            <a:spLocks noGrp="1"/>
          </p:cNvSpPr>
          <p:nvPr>
            <p:ph idx="1"/>
          </p:nvPr>
        </p:nvSpPr>
        <p:spPr/>
        <p:txBody>
          <a:bodyPr>
            <a:normAutofit/>
          </a:bodyPr>
          <a:lstStyle/>
          <a:p>
            <a:r>
              <a:rPr lang="it-IT" sz="2400" dirty="0">
                <a:latin typeface="Arial" panose="020B0604020202020204" pitchFamily="34" charset="0"/>
                <a:cs typeface="Arial" panose="020B0604020202020204" pitchFamily="34" charset="0"/>
              </a:rPr>
              <a:t>In Gesù inizia la grande avventura di camminare fianco a fianco, anzi di portare l‘uno lo splendore dell‘altro, la bellezza…</a:t>
            </a:r>
          </a:p>
        </p:txBody>
      </p:sp>
    </p:spTree>
    <p:extLst>
      <p:ext uri="{BB962C8B-B14F-4D97-AF65-F5344CB8AC3E}">
        <p14:creationId xmlns:p14="http://schemas.microsoft.com/office/powerpoint/2010/main" val="2966348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90E7A7-7D74-FCB9-0BFA-8367258AFA1D}"/>
              </a:ext>
            </a:extLst>
          </p:cNvPr>
          <p:cNvSpPr>
            <a:spLocks noGrp="1"/>
          </p:cNvSpPr>
          <p:nvPr>
            <p:ph type="title"/>
          </p:nvPr>
        </p:nvSpPr>
        <p:spPr/>
        <p:txBody>
          <a:bodyPr/>
          <a:lstStyle/>
          <a:p>
            <a:r>
              <a:rPr lang="de-DE" b="1" dirty="0"/>
              <a:t>ANNUNCIO SORPRESA:</a:t>
            </a:r>
            <a:br>
              <a:rPr lang="de-DE" b="1" dirty="0"/>
            </a:br>
            <a:r>
              <a:rPr lang="de-DE" sz="2000" dirty="0"/>
              <a:t>DAL VANGELO DI LUCA cap.2</a:t>
            </a:r>
            <a:endParaRPr lang="de-DE" dirty="0"/>
          </a:p>
        </p:txBody>
      </p:sp>
      <p:sp>
        <p:nvSpPr>
          <p:cNvPr id="3" name="Segnaposto contenuto 2">
            <a:extLst>
              <a:ext uri="{FF2B5EF4-FFF2-40B4-BE49-F238E27FC236}">
                <a16:creationId xmlns:a16="http://schemas.microsoft.com/office/drawing/2014/main" id="{FA34D612-38E1-11DA-28D4-64D905EDEB3A}"/>
              </a:ext>
            </a:extLst>
          </p:cNvPr>
          <p:cNvSpPr>
            <a:spLocks noGrp="1"/>
          </p:cNvSpPr>
          <p:nvPr>
            <p:ph idx="1"/>
          </p:nvPr>
        </p:nvSpPr>
        <p:spPr/>
        <p:txBody>
          <a:bodyPr>
            <a:normAutofit fontScale="92500" lnSpcReduction="10000"/>
          </a:bodyPr>
          <a:lstStyle/>
          <a:p>
            <a:pPr algn="just"/>
            <a:r>
              <a:rPr lang="it-IT" sz="2400" b="0" i="0" baseline="30000" dirty="0">
                <a:solidFill>
                  <a:srgbClr val="990000"/>
                </a:solidFill>
                <a:effectLst/>
                <a:latin typeface="Verdana" panose="020B0604030504040204" pitchFamily="34" charset="0"/>
              </a:rPr>
              <a:t>9</a:t>
            </a:r>
            <a:r>
              <a:rPr lang="it-IT" sz="2400" b="0" i="0" dirty="0">
                <a:solidFill>
                  <a:srgbClr val="222222"/>
                </a:solidFill>
                <a:effectLst/>
                <a:latin typeface="Verdana" panose="020B0604030504040204" pitchFamily="34" charset="0"/>
              </a:rPr>
              <a:t>Un angelo del Signore si presentò a loro e la gloria del Signore li avvolse di luce. Essi furono presi da grande timore, </a:t>
            </a:r>
            <a:r>
              <a:rPr lang="it-IT" sz="2400" b="0" i="0" baseline="30000" dirty="0">
                <a:solidFill>
                  <a:srgbClr val="990000"/>
                </a:solidFill>
                <a:effectLst/>
                <a:latin typeface="Verdana" panose="020B0604030504040204" pitchFamily="34" charset="0"/>
              </a:rPr>
              <a:t>10</a:t>
            </a:r>
            <a:r>
              <a:rPr lang="it-IT" sz="2400" b="0" i="0" dirty="0">
                <a:solidFill>
                  <a:srgbClr val="222222"/>
                </a:solidFill>
                <a:effectLst/>
                <a:latin typeface="Verdana" panose="020B0604030504040204" pitchFamily="34" charset="0"/>
              </a:rPr>
              <a:t>ma l'angelo disse loro: «Non temete: ecco, vi annuncio una grande gioia, che sarà di tutto il popolo: </a:t>
            </a:r>
            <a:r>
              <a:rPr lang="it-IT" sz="2400" b="0" i="0" baseline="30000" dirty="0">
                <a:solidFill>
                  <a:srgbClr val="990000"/>
                </a:solidFill>
                <a:effectLst/>
                <a:latin typeface="Verdana" panose="020B0604030504040204" pitchFamily="34" charset="0"/>
              </a:rPr>
              <a:t>11</a:t>
            </a:r>
            <a:r>
              <a:rPr lang="it-IT" sz="2400" b="0" i="0" dirty="0">
                <a:solidFill>
                  <a:srgbClr val="222222"/>
                </a:solidFill>
                <a:effectLst/>
                <a:latin typeface="Verdana" panose="020B0604030504040204" pitchFamily="34" charset="0"/>
              </a:rPr>
              <a:t>oggi, nella città di Davide, </a:t>
            </a:r>
            <a:r>
              <a:rPr lang="it-IT" sz="2400" b="1" i="0" dirty="0">
                <a:solidFill>
                  <a:srgbClr val="222222"/>
                </a:solidFill>
                <a:effectLst/>
                <a:latin typeface="Verdana" panose="020B0604030504040204" pitchFamily="34" charset="0"/>
              </a:rPr>
              <a:t>è nato per voi un Salvatore, che è Cristo Signore</a:t>
            </a:r>
            <a:r>
              <a:rPr lang="it-IT" sz="2400" b="0" i="0" dirty="0">
                <a:solidFill>
                  <a:srgbClr val="222222"/>
                </a:solidFill>
                <a:effectLst/>
                <a:latin typeface="Verdana" panose="020B0604030504040204" pitchFamily="34" charset="0"/>
              </a:rPr>
              <a:t>. </a:t>
            </a:r>
            <a:r>
              <a:rPr lang="it-IT" sz="2400" b="0" i="0" baseline="30000" dirty="0">
                <a:solidFill>
                  <a:srgbClr val="990000"/>
                </a:solidFill>
                <a:effectLst/>
                <a:latin typeface="Verdana" panose="020B0604030504040204" pitchFamily="34" charset="0"/>
              </a:rPr>
              <a:t>12</a:t>
            </a:r>
            <a:r>
              <a:rPr lang="it-IT" sz="2400" b="0" i="0" dirty="0">
                <a:solidFill>
                  <a:srgbClr val="222222"/>
                </a:solidFill>
                <a:effectLst/>
                <a:latin typeface="Verdana" panose="020B0604030504040204" pitchFamily="34" charset="0"/>
              </a:rPr>
              <a:t>Questo per voi il segno: </a:t>
            </a:r>
            <a:r>
              <a:rPr lang="it-IT" sz="2400" b="0" i="0" dirty="0">
                <a:solidFill>
                  <a:srgbClr val="C00000"/>
                </a:solidFill>
                <a:effectLst/>
                <a:latin typeface="Verdana" panose="020B0604030504040204" pitchFamily="34" charset="0"/>
              </a:rPr>
              <a:t>troverete un bambino avvolto in fasce, adagiato in una mangiatoia</a:t>
            </a:r>
            <a:r>
              <a:rPr lang="it-IT" sz="2400" b="0" i="0" dirty="0">
                <a:solidFill>
                  <a:srgbClr val="222222"/>
                </a:solidFill>
                <a:effectLst/>
                <a:latin typeface="Verdana" panose="020B0604030504040204" pitchFamily="34" charset="0"/>
              </a:rPr>
              <a:t>». </a:t>
            </a:r>
            <a:r>
              <a:rPr lang="it-IT" sz="2400" b="0" i="0" baseline="30000" dirty="0">
                <a:solidFill>
                  <a:srgbClr val="990000"/>
                </a:solidFill>
                <a:effectLst/>
                <a:latin typeface="Verdana" panose="020B0604030504040204" pitchFamily="34" charset="0"/>
              </a:rPr>
              <a:t>13</a:t>
            </a:r>
            <a:r>
              <a:rPr lang="it-IT" sz="2400" b="0" i="0" dirty="0">
                <a:solidFill>
                  <a:srgbClr val="222222"/>
                </a:solidFill>
                <a:effectLst/>
                <a:latin typeface="Verdana" panose="020B0604030504040204" pitchFamily="34" charset="0"/>
              </a:rPr>
              <a:t>E subito apparve con l'angelo una moltitudine dell'esercito celeste, che lodava Dio e diceva:</a:t>
            </a:r>
          </a:p>
          <a:p>
            <a:pPr marL="0" indent="0" algn="just">
              <a:buNone/>
            </a:pPr>
            <a:r>
              <a:rPr lang="it-IT" sz="2400" b="0" i="0" baseline="30000" dirty="0">
                <a:solidFill>
                  <a:srgbClr val="990000"/>
                </a:solidFill>
                <a:effectLst/>
                <a:latin typeface="Verdana" panose="020B0604030504040204" pitchFamily="34" charset="0"/>
              </a:rPr>
              <a:t>14 </a:t>
            </a:r>
            <a:r>
              <a:rPr lang="it-IT" sz="2400" b="0" i="0" dirty="0">
                <a:solidFill>
                  <a:srgbClr val="222222"/>
                </a:solidFill>
                <a:effectLst/>
                <a:latin typeface="Verdana" panose="020B0604030504040204" pitchFamily="34" charset="0"/>
              </a:rPr>
              <a:t>«Gloria a Dio nel più alto dei cieli</a:t>
            </a:r>
            <a:br>
              <a:rPr lang="it-IT" sz="2400" b="0" i="0" dirty="0">
                <a:solidFill>
                  <a:srgbClr val="222222"/>
                </a:solidFill>
                <a:effectLst/>
                <a:latin typeface="Verdana" panose="020B0604030504040204" pitchFamily="34" charset="0"/>
              </a:rPr>
            </a:br>
            <a:r>
              <a:rPr lang="it-IT" sz="2400" b="0" i="0" dirty="0">
                <a:solidFill>
                  <a:srgbClr val="222222"/>
                </a:solidFill>
                <a:effectLst/>
                <a:latin typeface="Verdana" panose="020B0604030504040204" pitchFamily="34" charset="0"/>
              </a:rPr>
              <a:t>e sulla terra pace agli uomini, che egli ama».</a:t>
            </a:r>
          </a:p>
          <a:p>
            <a:endParaRPr lang="de-DE" dirty="0"/>
          </a:p>
        </p:txBody>
      </p:sp>
    </p:spTree>
    <p:extLst>
      <p:ext uri="{BB962C8B-B14F-4D97-AF65-F5344CB8AC3E}">
        <p14:creationId xmlns:p14="http://schemas.microsoft.com/office/powerpoint/2010/main" val="4104474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51A600-A896-A09D-B56B-05D1ED55EC86}"/>
              </a:ext>
            </a:extLst>
          </p:cNvPr>
          <p:cNvSpPr>
            <a:spLocks noGrp="1"/>
          </p:cNvSpPr>
          <p:nvPr>
            <p:ph type="title"/>
          </p:nvPr>
        </p:nvSpPr>
        <p:spPr/>
        <p:txBody>
          <a:bodyPr>
            <a:normAutofit fontScale="90000"/>
          </a:bodyPr>
          <a:lstStyle/>
          <a:p>
            <a:r>
              <a:rPr lang="de-DE" b="1" dirty="0"/>
              <a:t>VENITE A VEDERE: VI E‘ NATO IL SALVATORE, COLUI CHE DA SEMPRE AVETE CERCATO.</a:t>
            </a:r>
          </a:p>
        </p:txBody>
      </p:sp>
      <p:sp>
        <p:nvSpPr>
          <p:cNvPr id="3" name="Segnaposto contenuto 2">
            <a:extLst>
              <a:ext uri="{FF2B5EF4-FFF2-40B4-BE49-F238E27FC236}">
                <a16:creationId xmlns:a16="http://schemas.microsoft.com/office/drawing/2014/main" id="{3D24483A-8027-55BA-BD11-7474786914F3}"/>
              </a:ext>
            </a:extLst>
          </p:cNvPr>
          <p:cNvSpPr>
            <a:spLocks noGrp="1"/>
          </p:cNvSpPr>
          <p:nvPr>
            <p:ph idx="1"/>
          </p:nvPr>
        </p:nvSpPr>
        <p:spPr/>
        <p:txBody>
          <a:bodyPr>
            <a:normAutofit/>
          </a:bodyPr>
          <a:lstStyle/>
          <a:p>
            <a:r>
              <a:rPr lang="it-IT" sz="2800" dirty="0">
                <a:latin typeface="Arial" panose="020B0604020202020204" pitchFamily="34" charset="0"/>
                <a:cs typeface="Arial" panose="020B0604020202020204" pitchFamily="34" charset="0"/>
              </a:rPr>
              <a:t> L‘amicizia è apertura, disponibilità reciproca, ma anche verso gli altri…In quella grotta avvengono cose strane, I PASTORI, GLI ULTIMI CORRONO AD ABBRACCIARE L‘AMICO, I GRANDI INTELLETTUALI CERCANO UN SEGNO E IL SENSO DEL VIVERE,…CORRONO ANCHE LORO E SI FIDANO DI UNA STELLA …DI CHI INDICA LA STRADA…</a:t>
            </a:r>
          </a:p>
        </p:txBody>
      </p:sp>
    </p:spTree>
    <p:extLst>
      <p:ext uri="{BB962C8B-B14F-4D97-AF65-F5344CB8AC3E}">
        <p14:creationId xmlns:p14="http://schemas.microsoft.com/office/powerpoint/2010/main" val="2586167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A2ECD3-915B-05C3-2B80-C60EA59F05FB}"/>
              </a:ext>
            </a:extLst>
          </p:cNvPr>
          <p:cNvSpPr>
            <a:spLocks noGrp="1"/>
          </p:cNvSpPr>
          <p:nvPr>
            <p:ph type="title"/>
          </p:nvPr>
        </p:nvSpPr>
        <p:spPr/>
        <p:txBody>
          <a:bodyPr/>
          <a:lstStyle/>
          <a:p>
            <a:r>
              <a:rPr lang="de-DE" b="1" dirty="0"/>
              <a:t>LA TENEREZZA </a:t>
            </a:r>
            <a:r>
              <a:rPr lang="de-DE" dirty="0"/>
              <a:t>è L‘ABBRACCIO DELL‘AMICO.</a:t>
            </a:r>
          </a:p>
        </p:txBody>
      </p:sp>
      <p:sp>
        <p:nvSpPr>
          <p:cNvPr id="3" name="Segnaposto contenuto 2">
            <a:extLst>
              <a:ext uri="{FF2B5EF4-FFF2-40B4-BE49-F238E27FC236}">
                <a16:creationId xmlns:a16="http://schemas.microsoft.com/office/drawing/2014/main" id="{0060DE6E-989D-7589-3CA9-E995D9BA20E1}"/>
              </a:ext>
            </a:extLst>
          </p:cNvPr>
          <p:cNvSpPr>
            <a:spLocks noGrp="1"/>
          </p:cNvSpPr>
          <p:nvPr>
            <p:ph idx="1"/>
          </p:nvPr>
        </p:nvSpPr>
        <p:spPr/>
        <p:txBody>
          <a:bodyPr/>
          <a:lstStyle/>
          <a:p>
            <a:r>
              <a:rPr lang="it-IT" sz="2400" dirty="0">
                <a:latin typeface="Arial" panose="020B0604020202020204" pitchFamily="34" charset="0"/>
                <a:cs typeface="Arial" panose="020B0604020202020204" pitchFamily="34" charset="0"/>
              </a:rPr>
              <a:t>Nella grotta c‘è una madre, Maria e con Lei Giuseppe che rappresentano il calore, l‘abbraccio, l‘esultanza di una presenza amica.</a:t>
            </a:r>
          </a:p>
          <a:p>
            <a:endParaRPr lang="de-DE" dirty="0"/>
          </a:p>
        </p:txBody>
      </p:sp>
    </p:spTree>
    <p:extLst>
      <p:ext uri="{BB962C8B-B14F-4D97-AF65-F5344CB8AC3E}">
        <p14:creationId xmlns:p14="http://schemas.microsoft.com/office/powerpoint/2010/main" val="1792439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69957D-E09D-97EE-006B-AB391D922248}"/>
              </a:ext>
            </a:extLst>
          </p:cNvPr>
          <p:cNvSpPr>
            <a:spLocks noGrp="1"/>
          </p:cNvSpPr>
          <p:nvPr>
            <p:ph type="title"/>
          </p:nvPr>
        </p:nvSpPr>
        <p:spPr/>
        <p:txBody>
          <a:bodyPr/>
          <a:lstStyle/>
          <a:p>
            <a:r>
              <a:rPr lang="de-DE" dirty="0"/>
              <a:t>L‘</a:t>
            </a:r>
            <a:r>
              <a:rPr lang="de-DE" b="1" dirty="0"/>
              <a:t>AMICIZIA E‘ LUCE </a:t>
            </a:r>
            <a:r>
              <a:rPr lang="de-DE" dirty="0"/>
              <a:t>CHE RISCHIARA ILLUMINA</a:t>
            </a:r>
          </a:p>
        </p:txBody>
      </p:sp>
      <p:graphicFrame>
        <p:nvGraphicFramePr>
          <p:cNvPr id="4" name="Segnaposto contenuto 3">
            <a:extLst>
              <a:ext uri="{FF2B5EF4-FFF2-40B4-BE49-F238E27FC236}">
                <a16:creationId xmlns:a16="http://schemas.microsoft.com/office/drawing/2014/main" id="{1D856078-DFF8-472B-B228-5032EB4E4EBB}"/>
              </a:ext>
            </a:extLst>
          </p:cNvPr>
          <p:cNvGraphicFramePr>
            <a:graphicFrameLocks noGrp="1"/>
          </p:cNvGraphicFramePr>
          <p:nvPr>
            <p:ph idx="1"/>
            <p:extLst>
              <p:ext uri="{D42A27DB-BD31-4B8C-83A1-F6EECF244321}">
                <p14:modId xmlns:p14="http://schemas.microsoft.com/office/powerpoint/2010/main" val="2647138970"/>
              </p:ext>
            </p:extLst>
          </p:nvPr>
        </p:nvGraphicFramePr>
        <p:xfrm>
          <a:off x="2589213" y="3154045"/>
          <a:ext cx="8915400" cy="2194560"/>
        </p:xfrm>
        <a:graphic>
          <a:graphicData uri="http://schemas.openxmlformats.org/drawingml/2006/table">
            <a:tbl>
              <a:tblPr/>
              <a:tblGrid>
                <a:gridCol w="8915400">
                  <a:extLst>
                    <a:ext uri="{9D8B030D-6E8A-4147-A177-3AD203B41FA5}">
                      <a16:colId xmlns:a16="http://schemas.microsoft.com/office/drawing/2014/main" val="1204096481"/>
                    </a:ext>
                  </a:extLst>
                </a:gridCol>
              </a:tblGrid>
              <a:tr h="0">
                <a:tc>
                  <a:txBody>
                    <a:bodyPr/>
                    <a:lstStyle/>
                    <a:p>
                      <a:pPr algn="l"/>
                      <a:br>
                        <a:rPr lang="it-IT" b="1" dirty="0">
                          <a:solidFill>
                            <a:srgbClr val="222222"/>
                          </a:solidFill>
                          <a:effectLst/>
                        </a:rPr>
                      </a:br>
                      <a:r>
                        <a:rPr lang="it-IT" sz="2400" b="1" dirty="0">
                          <a:solidFill>
                            <a:schemeClr val="tx1"/>
                          </a:solidFill>
                          <a:effectLst/>
                          <a:latin typeface="Arial" panose="020B0604020202020204" pitchFamily="34" charset="0"/>
                          <a:cs typeface="Arial" panose="020B0604020202020204" pitchFamily="34" charset="0"/>
                        </a:rPr>
                        <a:t>(M</a:t>
                      </a:r>
                      <a:r>
                        <a:rPr lang="it-IT" sz="2400" u="none" strike="noStrike" dirty="0">
                          <a:solidFill>
                            <a:srgbClr val="FB4A18"/>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 </a:t>
                      </a:r>
                      <a:r>
                        <a:rPr lang="it-IT" sz="2400" u="none" strike="noStrike" dirty="0">
                          <a:solidFill>
                            <a:schemeClr val="tx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4,16</a:t>
                      </a:r>
                      <a:r>
                        <a:rPr lang="it-IT" sz="2400" dirty="0">
                          <a:solidFill>
                            <a:schemeClr val="tx1"/>
                          </a:solidFill>
                          <a:latin typeface="Arial" panose="020B0604020202020204" pitchFamily="34" charset="0"/>
                          <a:cs typeface="Arial" panose="020B0604020202020204" pitchFamily="34" charset="0"/>
                        </a:rPr>
                        <a:t> )</a:t>
                      </a:r>
                    </a:p>
                    <a:p>
                      <a:pPr algn="l"/>
                      <a:r>
                        <a:rPr lang="it-IT" sz="2400" i="1" dirty="0">
                          <a:solidFill>
                            <a:schemeClr val="tx1"/>
                          </a:solidFill>
                          <a:latin typeface="Arial" panose="020B0604020202020204" pitchFamily="34" charset="0"/>
                          <a:cs typeface="Arial" panose="020B0604020202020204" pitchFamily="34" charset="0"/>
                        </a:rPr>
                        <a:t>Il popolo che abitava nelle tenebre</a:t>
                      </a:r>
                      <a:br>
                        <a:rPr lang="it-IT" sz="2400" i="1" dirty="0">
                          <a:solidFill>
                            <a:schemeClr val="tx1"/>
                          </a:solidFill>
                          <a:latin typeface="Arial" panose="020B0604020202020204" pitchFamily="34" charset="0"/>
                          <a:cs typeface="Arial" panose="020B0604020202020204" pitchFamily="34" charset="0"/>
                        </a:rPr>
                      </a:br>
                      <a:r>
                        <a:rPr lang="it-IT" sz="2400" i="1" dirty="0">
                          <a:solidFill>
                            <a:schemeClr val="tx1"/>
                          </a:solidFill>
                          <a:latin typeface="Arial" panose="020B0604020202020204" pitchFamily="34" charset="0"/>
                          <a:cs typeface="Arial" panose="020B0604020202020204" pitchFamily="34" charset="0"/>
                        </a:rPr>
                        <a:t>vide una grande luce,</a:t>
                      </a:r>
                      <a:br>
                        <a:rPr lang="it-IT" sz="2400" i="1" dirty="0">
                          <a:solidFill>
                            <a:schemeClr val="tx1"/>
                          </a:solidFill>
                          <a:latin typeface="Arial" panose="020B0604020202020204" pitchFamily="34" charset="0"/>
                          <a:cs typeface="Arial" panose="020B0604020202020204" pitchFamily="34" charset="0"/>
                        </a:rPr>
                      </a:br>
                      <a:r>
                        <a:rPr lang="it-IT" sz="2400" i="1" dirty="0">
                          <a:solidFill>
                            <a:schemeClr val="tx1"/>
                          </a:solidFill>
                          <a:latin typeface="Arial" panose="020B0604020202020204" pitchFamily="34" charset="0"/>
                          <a:cs typeface="Arial" panose="020B0604020202020204" pitchFamily="34" charset="0"/>
                        </a:rPr>
                        <a:t>per quelli che abitavano in regione e ombra di morte</a:t>
                      </a:r>
                      <a:br>
                        <a:rPr lang="it-IT" sz="2400" i="1" dirty="0">
                          <a:solidFill>
                            <a:schemeClr val="tx1"/>
                          </a:solidFill>
                          <a:latin typeface="Arial" panose="020B0604020202020204" pitchFamily="34" charset="0"/>
                          <a:cs typeface="Arial" panose="020B0604020202020204" pitchFamily="34" charset="0"/>
                        </a:rPr>
                      </a:br>
                      <a:r>
                        <a:rPr lang="it-IT" sz="2400" b="1" i="1" dirty="0">
                          <a:solidFill>
                            <a:schemeClr val="tx1"/>
                          </a:solidFill>
                          <a:latin typeface="Arial" panose="020B0604020202020204" pitchFamily="34" charset="0"/>
                          <a:cs typeface="Arial" panose="020B0604020202020204" pitchFamily="34" charset="0"/>
                        </a:rPr>
                        <a:t>una luce </a:t>
                      </a:r>
                      <a:r>
                        <a:rPr lang="it-IT" sz="2400" i="1" dirty="0">
                          <a:solidFill>
                            <a:schemeClr val="tx1"/>
                          </a:solidFill>
                          <a:latin typeface="Arial" panose="020B0604020202020204" pitchFamily="34" charset="0"/>
                          <a:cs typeface="Arial" panose="020B0604020202020204" pitchFamily="34" charset="0"/>
                        </a:rPr>
                        <a:t>è sorta.</a:t>
                      </a:r>
                      <a:endParaRPr lang="it-IT" dirty="0">
                        <a:solidFill>
                          <a:schemeClr val="tx1"/>
                        </a:solidFill>
                        <a:latin typeface="Arial" panose="020B0604020202020204" pitchFamily="34" charset="0"/>
                        <a:cs typeface="Arial" panose="020B0604020202020204" pitchFamily="34" charset="0"/>
                      </a:endParaRPr>
                    </a:p>
                  </a:txBody>
                  <a:tcPr>
                    <a:lnL>
                      <a:noFill/>
                    </a:lnL>
                    <a:lnR>
                      <a:noFill/>
                    </a:lnR>
                    <a:lnT>
                      <a:noFill/>
                    </a:lnT>
                    <a:lnB>
                      <a:noFill/>
                    </a:lnB>
                    <a:solidFill>
                      <a:srgbClr val="FFFFFF"/>
                    </a:solidFill>
                  </a:tcPr>
                </a:tc>
                <a:extLst>
                  <a:ext uri="{0D108BD9-81ED-4DB2-BD59-A6C34878D82A}">
                    <a16:rowId xmlns:a16="http://schemas.microsoft.com/office/drawing/2014/main" val="649785821"/>
                  </a:ext>
                </a:extLst>
              </a:tr>
            </a:tbl>
          </a:graphicData>
        </a:graphic>
      </p:graphicFrame>
    </p:spTree>
    <p:extLst>
      <p:ext uri="{BB962C8B-B14F-4D97-AF65-F5344CB8AC3E}">
        <p14:creationId xmlns:p14="http://schemas.microsoft.com/office/powerpoint/2010/main" val="196725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6E6032-7A6B-9AF3-0520-843030EF132C}"/>
              </a:ext>
            </a:extLst>
          </p:cNvPr>
          <p:cNvSpPr>
            <a:spLocks noGrp="1"/>
          </p:cNvSpPr>
          <p:nvPr>
            <p:ph type="title"/>
          </p:nvPr>
        </p:nvSpPr>
        <p:spPr/>
        <p:txBody>
          <a:bodyPr>
            <a:normAutofit/>
          </a:bodyPr>
          <a:lstStyle/>
          <a:p>
            <a:r>
              <a:rPr lang="it-IT" sz="3600" dirty="0">
                <a:latin typeface="Arial" panose="020B0604020202020204" pitchFamily="34" charset="0"/>
                <a:cs typeface="Arial" panose="020B0604020202020204" pitchFamily="34" charset="0"/>
              </a:rPr>
              <a:t>….</a:t>
            </a:r>
            <a:br>
              <a:rPr lang="it-IT" sz="3600" dirty="0">
                <a:latin typeface="Arial" panose="020B0604020202020204" pitchFamily="34" charset="0"/>
                <a:cs typeface="Arial" panose="020B0604020202020204" pitchFamily="34" charset="0"/>
              </a:rPr>
            </a:br>
            <a:endParaRPr lang="de-DE" dirty="0"/>
          </a:p>
        </p:txBody>
      </p:sp>
      <p:sp>
        <p:nvSpPr>
          <p:cNvPr id="3" name="Segnaposto contenuto 2">
            <a:extLst>
              <a:ext uri="{FF2B5EF4-FFF2-40B4-BE49-F238E27FC236}">
                <a16:creationId xmlns:a16="http://schemas.microsoft.com/office/drawing/2014/main" id="{2CAAF379-D836-973D-F16D-03191188796E}"/>
              </a:ext>
            </a:extLst>
          </p:cNvPr>
          <p:cNvSpPr>
            <a:spLocks noGrp="1"/>
          </p:cNvSpPr>
          <p:nvPr>
            <p:ph idx="1"/>
          </p:nvPr>
        </p:nvSpPr>
        <p:spPr/>
        <p:txBody>
          <a:bodyPr>
            <a:normAutofit/>
          </a:bodyPr>
          <a:lstStyle/>
          <a:p>
            <a:r>
              <a:rPr lang="de-DE" sz="2800" dirty="0">
                <a:latin typeface="Arial" panose="020B0604020202020204" pitchFamily="34" charset="0"/>
                <a:cs typeface="Arial" panose="020B0604020202020204" pitchFamily="34" charset="0"/>
              </a:rPr>
              <a:t>NOI SPESSO AFFERMIAMO CHE L‘AMICIZIA CI FA RINASCERE, CI TIRA FUORI IL MEGLIO DI NOI STESSI…</a:t>
            </a:r>
            <a:r>
              <a:rPr lang="it-IT" sz="2800" dirty="0">
                <a:latin typeface="Arial" panose="020B0604020202020204" pitchFamily="34" charset="0"/>
                <a:cs typeface="Arial" panose="020B0604020202020204" pitchFamily="34" charset="0"/>
              </a:rPr>
              <a:t>Chi racconta dell’amico/a dice spesso sento sussultare il cuore all’incontro </a:t>
            </a:r>
            <a:endParaRPr lang="de-DE" sz="2800" dirty="0">
              <a:latin typeface="Arial" panose="020B0604020202020204" pitchFamily="34" charset="0"/>
              <a:cs typeface="Arial" panose="020B0604020202020204" pitchFamily="34" charset="0"/>
            </a:endParaRPr>
          </a:p>
          <a:p>
            <a:r>
              <a:rPr lang="de-DE" sz="2800" dirty="0">
                <a:latin typeface="Arial" panose="020B0604020202020204" pitchFamily="34" charset="0"/>
                <a:cs typeface="Arial" panose="020B0604020202020204" pitchFamily="34" charset="0"/>
              </a:rPr>
              <a:t>DIO SI E‘ FATTO AMICO PROPRIO PER QUESTO…</a:t>
            </a:r>
          </a:p>
        </p:txBody>
      </p:sp>
    </p:spTree>
    <p:extLst>
      <p:ext uri="{BB962C8B-B14F-4D97-AF65-F5344CB8AC3E}">
        <p14:creationId xmlns:p14="http://schemas.microsoft.com/office/powerpoint/2010/main" val="368503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D047BA-5207-AE68-2D99-1E31B81ABA84}"/>
              </a:ext>
            </a:extLst>
          </p:cNvPr>
          <p:cNvSpPr>
            <a:spLocks noGrp="1"/>
          </p:cNvSpPr>
          <p:nvPr>
            <p:ph type="title"/>
          </p:nvPr>
        </p:nvSpPr>
        <p:spPr/>
        <p:txBody>
          <a:bodyPr/>
          <a:lstStyle/>
          <a:p>
            <a:r>
              <a:rPr lang="de-DE" dirty="0"/>
              <a:t>ULTIMAMENTE</a:t>
            </a:r>
          </a:p>
        </p:txBody>
      </p:sp>
      <p:sp>
        <p:nvSpPr>
          <p:cNvPr id="3" name="Segnaposto contenuto 2">
            <a:extLst>
              <a:ext uri="{FF2B5EF4-FFF2-40B4-BE49-F238E27FC236}">
                <a16:creationId xmlns:a16="http://schemas.microsoft.com/office/drawing/2014/main" id="{C00F1BF4-AD0B-2167-4241-68A652735802}"/>
              </a:ext>
            </a:extLst>
          </p:cNvPr>
          <p:cNvSpPr>
            <a:spLocks noGrp="1"/>
          </p:cNvSpPr>
          <p:nvPr>
            <p:ph idx="1"/>
          </p:nvPr>
        </p:nvSpPr>
        <p:spPr/>
        <p:txBody>
          <a:bodyPr>
            <a:normAutofit fontScale="92500" lnSpcReduction="20000"/>
          </a:bodyPr>
          <a:lstStyle/>
          <a:p>
            <a:pPr algn="l"/>
            <a:r>
              <a:rPr lang="it-IT" b="1" dirty="0">
                <a:solidFill>
                  <a:srgbClr val="990000"/>
                </a:solidFill>
                <a:latin typeface="Verdana" panose="020B0604030504040204" pitchFamily="34" charset="0"/>
              </a:rPr>
              <a:t>Ebrei 1: </a:t>
            </a:r>
            <a:r>
              <a:rPr lang="it-IT" sz="1800" b="1" i="0" dirty="0">
                <a:solidFill>
                  <a:srgbClr val="990000"/>
                </a:solidFill>
                <a:effectLst/>
                <a:latin typeface="Verdana" panose="020B0604030504040204" pitchFamily="34" charset="0"/>
              </a:rPr>
              <a:t>PROLOGO</a:t>
            </a:r>
          </a:p>
          <a:p>
            <a:r>
              <a:rPr lang="it-IT" sz="2600" b="0" i="0" baseline="30000" dirty="0">
                <a:solidFill>
                  <a:srgbClr val="990000"/>
                </a:solidFill>
                <a:effectLst/>
                <a:latin typeface="Arial" panose="020B0604020202020204" pitchFamily="34" charset="0"/>
                <a:cs typeface="Arial" panose="020B0604020202020204" pitchFamily="34" charset="0"/>
              </a:rPr>
              <a:t>1</a:t>
            </a:r>
            <a:r>
              <a:rPr lang="it-IT" sz="2600" b="0" i="0" dirty="0">
                <a:solidFill>
                  <a:schemeClr val="tx1"/>
                </a:solidFill>
                <a:effectLst/>
                <a:latin typeface="Arial" panose="020B0604020202020204" pitchFamily="34" charset="0"/>
                <a:ea typeface="Tahoma" panose="020B0604030504040204" pitchFamily="34" charset="0"/>
                <a:cs typeface="Arial" panose="020B0604020202020204" pitchFamily="34" charset="0"/>
              </a:rPr>
              <a:t> Dio, che molte volte e in diversi modi nei tempi antichi aveva parlato ai padri per mezzo dei profeti, </a:t>
            </a:r>
            <a:r>
              <a:rPr lang="it-IT" sz="2600" b="1" i="0" baseline="30000" dirty="0">
                <a:solidFill>
                  <a:schemeClr val="tx1"/>
                </a:solidFill>
                <a:effectLst/>
                <a:latin typeface="Arial" panose="020B0604020202020204" pitchFamily="34" charset="0"/>
                <a:ea typeface="Tahoma" panose="020B0604030504040204" pitchFamily="34" charset="0"/>
                <a:cs typeface="Arial" panose="020B0604020202020204" pitchFamily="34" charset="0"/>
              </a:rPr>
              <a:t>2</a:t>
            </a:r>
            <a:r>
              <a:rPr lang="it-IT" sz="2600" b="1" i="0" dirty="0">
                <a:solidFill>
                  <a:schemeClr val="tx1"/>
                </a:solidFill>
                <a:effectLst/>
                <a:latin typeface="Arial" panose="020B0604020202020204" pitchFamily="34" charset="0"/>
                <a:ea typeface="Tahoma" panose="020B0604030504040204" pitchFamily="34" charset="0"/>
                <a:cs typeface="Arial" panose="020B0604020202020204" pitchFamily="34" charset="0"/>
              </a:rPr>
              <a:t>ultimamente, in questi giorni, ha parlato a noi per mezzo del Figlio, che ha stabilito erede di tutte le cose e mediante il quale ha fatto anche il mondo.</a:t>
            </a:r>
            <a:br>
              <a:rPr lang="it-IT" sz="2600" b="1" i="0" dirty="0">
                <a:solidFill>
                  <a:schemeClr val="tx1"/>
                </a:solidFill>
                <a:effectLst/>
                <a:latin typeface="Arial" panose="020B0604020202020204" pitchFamily="34" charset="0"/>
                <a:ea typeface="Tahoma" panose="020B0604030504040204" pitchFamily="34" charset="0"/>
                <a:cs typeface="Arial" panose="020B0604020202020204" pitchFamily="34" charset="0"/>
              </a:rPr>
            </a:br>
            <a:r>
              <a:rPr lang="it-IT" sz="2600" b="0" i="0" baseline="30000" dirty="0">
                <a:solidFill>
                  <a:schemeClr val="tx1"/>
                </a:solidFill>
                <a:effectLst/>
                <a:latin typeface="Arial" panose="020B0604020202020204" pitchFamily="34" charset="0"/>
                <a:ea typeface="Tahoma" panose="020B0604030504040204" pitchFamily="34" charset="0"/>
                <a:cs typeface="Arial" panose="020B0604020202020204" pitchFamily="34" charset="0"/>
              </a:rPr>
              <a:t>3</a:t>
            </a:r>
            <a:r>
              <a:rPr lang="it-IT" sz="2600" b="0" i="0" dirty="0">
                <a:solidFill>
                  <a:schemeClr val="tx1"/>
                </a:solidFill>
                <a:effectLst/>
                <a:latin typeface="Arial" panose="020B0604020202020204" pitchFamily="34" charset="0"/>
                <a:ea typeface="Tahoma" panose="020B0604030504040204" pitchFamily="34" charset="0"/>
                <a:cs typeface="Arial" panose="020B0604020202020204" pitchFamily="34" charset="0"/>
              </a:rPr>
              <a:t>Egli è irradiazione della sua gloria e impronta della sua sostanza, e tutto sostiene con la sua parola potente. Dopo aver compiuto la purificazione dei peccati, sedette alla destra della maestà nell'alto dei cieli, </a:t>
            </a:r>
            <a:r>
              <a:rPr lang="it-IT" sz="2600" b="0" i="0" baseline="30000" dirty="0">
                <a:solidFill>
                  <a:schemeClr val="tx1"/>
                </a:solidFill>
                <a:effectLst/>
                <a:latin typeface="Arial" panose="020B0604020202020204" pitchFamily="34" charset="0"/>
                <a:ea typeface="Tahoma" panose="020B0604030504040204" pitchFamily="34" charset="0"/>
                <a:cs typeface="Arial" panose="020B0604020202020204" pitchFamily="34" charset="0"/>
              </a:rPr>
              <a:t>4</a:t>
            </a:r>
            <a:r>
              <a:rPr lang="it-IT" sz="2600" b="0" i="0" dirty="0">
                <a:solidFill>
                  <a:schemeClr val="tx1"/>
                </a:solidFill>
                <a:effectLst/>
                <a:latin typeface="Arial" panose="020B0604020202020204" pitchFamily="34" charset="0"/>
                <a:ea typeface="Tahoma" panose="020B0604030504040204" pitchFamily="34" charset="0"/>
                <a:cs typeface="Arial" panose="020B0604020202020204" pitchFamily="34" charset="0"/>
              </a:rPr>
              <a:t>divenuto tanto superiore agli angeli quanto più eccellente del loro è il nome che ha ereditato.</a:t>
            </a:r>
          </a:p>
          <a:p>
            <a:endParaRPr lang="de-DE" dirty="0"/>
          </a:p>
        </p:txBody>
      </p:sp>
    </p:spTree>
    <p:extLst>
      <p:ext uri="{BB962C8B-B14F-4D97-AF65-F5344CB8AC3E}">
        <p14:creationId xmlns:p14="http://schemas.microsoft.com/office/powerpoint/2010/main" val="1946226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C0D895-5920-D797-125C-29AC1739FBE8}"/>
              </a:ext>
            </a:extLst>
          </p:cNvPr>
          <p:cNvSpPr>
            <a:spLocks noGrp="1"/>
          </p:cNvSpPr>
          <p:nvPr>
            <p:ph type="title"/>
          </p:nvPr>
        </p:nvSpPr>
        <p:spPr/>
        <p:txBody>
          <a:bodyPr/>
          <a:lstStyle/>
          <a:p>
            <a:pPr algn="ctr"/>
            <a:r>
              <a:rPr lang="de-DE" b="1" dirty="0"/>
              <a:t>I VERI AMICI</a:t>
            </a:r>
          </a:p>
        </p:txBody>
      </p:sp>
      <p:sp>
        <p:nvSpPr>
          <p:cNvPr id="3" name="Segnaposto contenuto 2">
            <a:extLst>
              <a:ext uri="{FF2B5EF4-FFF2-40B4-BE49-F238E27FC236}">
                <a16:creationId xmlns:a16="http://schemas.microsoft.com/office/drawing/2014/main" id="{23C272CA-9632-575D-0C58-E7522033F518}"/>
              </a:ext>
            </a:extLst>
          </p:cNvPr>
          <p:cNvSpPr>
            <a:spLocks noGrp="1"/>
          </p:cNvSpPr>
          <p:nvPr>
            <p:ph idx="1"/>
          </p:nvPr>
        </p:nvSpPr>
        <p:spPr/>
        <p:txBody>
          <a:bodyPr>
            <a:normAutofit/>
          </a:bodyPr>
          <a:lstStyle/>
          <a:p>
            <a:pPr>
              <a:lnSpc>
                <a:spcPct val="150000"/>
              </a:lnSpc>
              <a:spcBef>
                <a:spcPts val="0"/>
              </a:spcBef>
            </a:pPr>
            <a:r>
              <a:rPr lang="it-IT" sz="2400" b="1" dirty="0">
                <a:effectLst/>
                <a:latin typeface="Arial" panose="020B0604020202020204" pitchFamily="34" charset="0"/>
                <a:ea typeface="Calibri" panose="020F0502020204030204" pitchFamily="34" charset="0"/>
              </a:rPr>
              <a:t>Dio si serve dei nostri amici per aprirci dei panorami, per insegnarci cose nuove</a:t>
            </a:r>
            <a:r>
              <a:rPr lang="it-IT" sz="2400" dirty="0">
                <a:effectLst/>
                <a:latin typeface="Arial" panose="020B0604020202020204" pitchFamily="34" charset="0"/>
                <a:ea typeface="Calibri" panose="020F0502020204030204" pitchFamily="34" charset="0"/>
              </a:rPr>
              <a:t> o per farci scoprire il vero amore: «I nostri amici ci aiutano a comprendere dei punti di vista sulla vita che differiscono dai nostri, arricchiscono il nostro mondo interiore e, quando l’amicizia è profonda, ci permettono di considerare le cose in un modo diverso dal nostro».</a:t>
            </a:r>
            <a:endParaRPr lang="de-DE" sz="2400" dirty="0"/>
          </a:p>
        </p:txBody>
      </p:sp>
    </p:spTree>
    <p:extLst>
      <p:ext uri="{BB962C8B-B14F-4D97-AF65-F5344CB8AC3E}">
        <p14:creationId xmlns:p14="http://schemas.microsoft.com/office/powerpoint/2010/main" val="11598601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9919E1-63AC-3E7F-1777-AB6882A54630}"/>
              </a:ext>
            </a:extLst>
          </p:cNvPr>
          <p:cNvSpPr>
            <a:spLocks noGrp="1"/>
          </p:cNvSpPr>
          <p:nvPr>
            <p:ph type="title"/>
          </p:nvPr>
        </p:nvSpPr>
        <p:spPr/>
        <p:txBody>
          <a:bodyPr/>
          <a:lstStyle/>
          <a:p>
            <a:endParaRPr lang="de-DE" dirty="0"/>
          </a:p>
        </p:txBody>
      </p:sp>
      <p:sp>
        <p:nvSpPr>
          <p:cNvPr id="3" name="Segnaposto contenuto 2">
            <a:extLst>
              <a:ext uri="{FF2B5EF4-FFF2-40B4-BE49-F238E27FC236}">
                <a16:creationId xmlns:a16="http://schemas.microsoft.com/office/drawing/2014/main" id="{55986651-38B2-51AF-6365-0B902BB8E8B8}"/>
              </a:ext>
            </a:extLst>
          </p:cNvPr>
          <p:cNvSpPr>
            <a:spLocks noGrp="1"/>
          </p:cNvSpPr>
          <p:nvPr>
            <p:ph idx="1"/>
          </p:nvPr>
        </p:nvSpPr>
        <p:spPr/>
        <p:txBody>
          <a:bodyPr/>
          <a:lstStyle/>
          <a:p>
            <a:pPr>
              <a:lnSpc>
                <a:spcPct val="150000"/>
              </a:lnSpc>
              <a:spcBef>
                <a:spcPts val="0"/>
              </a:spcBef>
            </a:pPr>
            <a:r>
              <a:rPr lang="it-IT"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Lo scrittore britannico C.S. Lewis – che godette di profonde amicizie – affermava, col suo peculiare senso dell’humour</a:t>
            </a:r>
            <a:r>
              <a:rPr lang="it-IT" sz="2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che l’amicizia non è un premio al buon gusto ma il mezzo con il quale Dio ci rivela le bellezze degli altri e noi veniamo a conoscenza dei diversi modi di guardare il mondo.</a:t>
            </a:r>
            <a:endParaRPr lang="it-IT" sz="2400" dirty="0">
              <a:effectLst/>
              <a:latin typeface="Arial" panose="020B0604020202020204" pitchFamily="34" charset="0"/>
              <a:ea typeface="Times New Roman" panose="02020603050405020304" pitchFamily="18" charset="0"/>
              <a:cs typeface="Arial" panose="020B0604020202020204" pitchFamily="34" charset="0"/>
            </a:endParaRPr>
          </a:p>
          <a:p>
            <a:endParaRPr lang="de-DE" dirty="0"/>
          </a:p>
        </p:txBody>
      </p:sp>
    </p:spTree>
    <p:extLst>
      <p:ext uri="{BB962C8B-B14F-4D97-AF65-F5344CB8AC3E}">
        <p14:creationId xmlns:p14="http://schemas.microsoft.com/office/powerpoint/2010/main" val="835867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3E48E5-78B8-6436-C6CE-D6FBB013586F}"/>
              </a:ext>
            </a:extLst>
          </p:cNvPr>
          <p:cNvSpPr>
            <a:spLocks noGrp="1"/>
          </p:cNvSpPr>
          <p:nvPr>
            <p:ph type="title"/>
          </p:nvPr>
        </p:nvSpPr>
        <p:spPr/>
        <p:txBody>
          <a:bodyPr/>
          <a:lstStyle/>
          <a:p>
            <a:r>
              <a:rPr lang="de-DE" dirty="0"/>
              <a:t>QUALE RAPPORTO CON DIO</a:t>
            </a:r>
          </a:p>
        </p:txBody>
      </p:sp>
      <p:sp>
        <p:nvSpPr>
          <p:cNvPr id="3" name="Segnaposto contenuto 2">
            <a:extLst>
              <a:ext uri="{FF2B5EF4-FFF2-40B4-BE49-F238E27FC236}">
                <a16:creationId xmlns:a16="http://schemas.microsoft.com/office/drawing/2014/main" id="{0DD4C9FA-033D-67CC-45A9-9A57A35ACC4A}"/>
              </a:ext>
            </a:extLst>
          </p:cNvPr>
          <p:cNvSpPr>
            <a:spLocks noGrp="1"/>
          </p:cNvSpPr>
          <p:nvPr>
            <p:ph idx="1"/>
          </p:nvPr>
        </p:nvSpPr>
        <p:spPr/>
        <p:txBody>
          <a:bodyPr>
            <a:normAutofit lnSpcReduction="10000"/>
          </a:bodyPr>
          <a:lstStyle/>
          <a:p>
            <a:pPr>
              <a:lnSpc>
                <a:spcPct val="150000"/>
              </a:lnSpc>
              <a:spcBef>
                <a:spcPts val="0"/>
              </a:spcBef>
            </a:pPr>
            <a:r>
              <a:rPr lang="it-IT" sz="24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Scrittura presenta continuamente </a:t>
            </a:r>
            <a:r>
              <a:rPr lang="it-IT" sz="2400" b="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nostro rapporto con Dio in termini di amicizia.</a:t>
            </a:r>
            <a:r>
              <a:rPr lang="it-IT" sz="24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Il libro dell’Esodo non lascia luogo a dubbi: «Il Signore parlava con Mosè faccia a faccia, come un uomo parla con un altro» (</a:t>
            </a:r>
            <a:r>
              <a:rPr lang="it-IT" sz="2400" i="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a:t>
            </a:r>
            <a:r>
              <a:rPr lang="it-IT" sz="24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33, 11). Nel libro del Cantico dei Cantici, che contiene in chiave poetica la relazione tra Dio e l’anima che lo cerca, Egli chiama continuamente quest’ultima «amica mia» (cfr. </a:t>
            </a:r>
            <a:r>
              <a:rPr lang="it-IT" sz="2400" i="1" kern="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Ct</a:t>
            </a:r>
            <a:r>
              <a:rPr lang="it-IT" sz="24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15 e altri). </a:t>
            </a:r>
            <a:endParaRPr lang="de-DE" dirty="0"/>
          </a:p>
        </p:txBody>
      </p:sp>
    </p:spTree>
    <p:extLst>
      <p:ext uri="{BB962C8B-B14F-4D97-AF65-F5344CB8AC3E}">
        <p14:creationId xmlns:p14="http://schemas.microsoft.com/office/powerpoint/2010/main" val="1254369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A116A8-FB36-08A9-A340-44B299A20588}"/>
              </a:ext>
            </a:extLst>
          </p:cNvPr>
          <p:cNvSpPr>
            <a:spLocks noGrp="1"/>
          </p:cNvSpPr>
          <p:nvPr>
            <p:ph type="title"/>
          </p:nvPr>
        </p:nvSpPr>
        <p:spPr/>
        <p:txBody>
          <a:bodyPr/>
          <a:lstStyle/>
          <a:p>
            <a:r>
              <a:rPr lang="de-DE" dirty="0"/>
              <a:t>AVERE AMICI….</a:t>
            </a:r>
          </a:p>
        </p:txBody>
      </p:sp>
      <p:sp>
        <p:nvSpPr>
          <p:cNvPr id="3" name="Segnaposto contenuto 2">
            <a:extLst>
              <a:ext uri="{FF2B5EF4-FFF2-40B4-BE49-F238E27FC236}">
                <a16:creationId xmlns:a16="http://schemas.microsoft.com/office/drawing/2014/main" id="{7FABB396-B8DA-0860-9320-CFA7F946CEE4}"/>
              </a:ext>
            </a:extLst>
          </p:cNvPr>
          <p:cNvSpPr>
            <a:spLocks noGrp="1"/>
          </p:cNvSpPr>
          <p:nvPr>
            <p:ph idx="1"/>
          </p:nvPr>
        </p:nvSpPr>
        <p:spPr/>
        <p:txBody>
          <a:bodyPr>
            <a:normAutofit fontScale="77500" lnSpcReduction="20000"/>
          </a:bodyPr>
          <a:lstStyle/>
          <a:p>
            <a:pPr>
              <a:lnSpc>
                <a:spcPct val="150000"/>
              </a:lnSpc>
              <a:spcBef>
                <a:spcPts val="0"/>
              </a:spcBef>
            </a:pPr>
            <a:r>
              <a:rPr lang="it-IT" sz="3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Avere amici ci insegna ad aprirci, a capire, a prenderci cura degli altri, a uscire dalla nostra comodità e dall’isolamento, a condividere la vita. Ecco perché “per un amico fedele non c’è prezzo” (</a:t>
            </a:r>
            <a:r>
              <a:rPr lang="it-IT" sz="3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Sir</a:t>
            </a:r>
            <a:r>
              <a:rPr lang="it-IT" sz="3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6,15)». </a:t>
            </a:r>
            <a:r>
              <a:rPr lang="it-IT" sz="30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Contemplare l’amicizia da questa prospettiva ci spinge ad amare di più e meglio i nostri amici, a guardarli come li guarda Gesù</a:t>
            </a:r>
            <a:r>
              <a:rPr lang="it-IT" sz="3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 questo impegno si deve unire anche una lotta per lasciare che ci chiamino amici, dato che non c’è vera amicizia là dove non c’è una reciprocità di amore.</a:t>
            </a:r>
            <a:endParaRPr lang="it-IT" sz="3000" dirty="0">
              <a:effectLst/>
              <a:latin typeface="Arial" panose="020B0604020202020204" pitchFamily="34" charset="0"/>
              <a:ea typeface="Times New Roman" panose="02020603050405020304" pitchFamily="18" charset="0"/>
              <a:cs typeface="Arial" panose="020B0604020202020204" pitchFamily="34" charset="0"/>
            </a:endParaRPr>
          </a:p>
          <a:p>
            <a:endParaRPr lang="de-DE" dirty="0"/>
          </a:p>
        </p:txBody>
      </p:sp>
    </p:spTree>
    <p:extLst>
      <p:ext uri="{BB962C8B-B14F-4D97-AF65-F5344CB8AC3E}">
        <p14:creationId xmlns:p14="http://schemas.microsoft.com/office/powerpoint/2010/main" val="852686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03241C-485A-5413-795F-17E0DA2F0C51}"/>
              </a:ext>
            </a:extLst>
          </p:cNvPr>
          <p:cNvSpPr>
            <a:spLocks noGrp="1"/>
          </p:cNvSpPr>
          <p:nvPr>
            <p:ph type="title"/>
          </p:nvPr>
        </p:nvSpPr>
        <p:spPr/>
        <p:txBody>
          <a:bodyPr/>
          <a:lstStyle/>
          <a:p>
            <a:r>
              <a:rPr lang="it-IT" b="1" dirty="0">
                <a:solidFill>
                  <a:srgbClr val="000000"/>
                </a:solidFill>
                <a:latin typeface="Arial" panose="020B0604020202020204" pitchFamily="34" charset="0"/>
                <a:ea typeface="Times New Roman" panose="02020603050405020304" pitchFamily="18" charset="0"/>
              </a:rPr>
              <a:t>Un dono per l’uno e per l’altro</a:t>
            </a:r>
            <a:br>
              <a:rPr lang="it-IT" dirty="0">
                <a:latin typeface="Times New Roman" panose="02020603050405020304" pitchFamily="18" charset="0"/>
                <a:ea typeface="Times New Roman" panose="02020603050405020304" pitchFamily="18" charset="0"/>
              </a:rPr>
            </a:br>
            <a:endParaRPr lang="de-DE" dirty="0"/>
          </a:p>
        </p:txBody>
      </p:sp>
      <p:sp>
        <p:nvSpPr>
          <p:cNvPr id="3" name="Segnaposto contenuto 2">
            <a:extLst>
              <a:ext uri="{FF2B5EF4-FFF2-40B4-BE49-F238E27FC236}">
                <a16:creationId xmlns:a16="http://schemas.microsoft.com/office/drawing/2014/main" id="{44189745-F4B0-28BC-F1B1-7AD59AF43FFD}"/>
              </a:ext>
            </a:extLst>
          </p:cNvPr>
          <p:cNvSpPr>
            <a:spLocks noGrp="1"/>
          </p:cNvSpPr>
          <p:nvPr>
            <p:ph idx="1"/>
          </p:nvPr>
        </p:nvSpPr>
        <p:spPr/>
        <p:txBody>
          <a:bodyPr>
            <a:normAutofit fontScale="70000" lnSpcReduction="20000"/>
          </a:bodyPr>
          <a:lstStyle/>
          <a:p>
            <a:pPr algn="just">
              <a:lnSpc>
                <a:spcPct val="150000"/>
              </a:lnSpc>
              <a:spcAft>
                <a:spcPts val="800"/>
              </a:spcAft>
            </a:pPr>
            <a:r>
              <a:rPr lang="it-IT" sz="3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Sapere che l’amicizia è un dono evita che cadiamo in un «complesso di super-eroe». L’amicizia richiede una buona dose di umiltà, </a:t>
            </a:r>
            <a:r>
              <a:rPr lang="it-IT" sz="3300" kern="100" dirty="0">
                <a:solidFill>
                  <a:srgbClr val="C00000"/>
                </a:solidFill>
                <a:effectLst/>
                <a:latin typeface="Arial" panose="020B0604020202020204" pitchFamily="34" charset="0"/>
                <a:ea typeface="Calibri" panose="020F0502020204030204" pitchFamily="34" charset="0"/>
                <a:cs typeface="Arial" panose="020B0604020202020204" pitchFamily="34" charset="0"/>
              </a:rPr>
              <a:t>che ci faccia riconoscere vulnerabili e bisognosi di affetto umano e divino</a:t>
            </a:r>
            <a:r>
              <a:rPr lang="it-IT" sz="3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L’amico non si turba né si vergogna, non si scusa né s’infastidisce. L’amico ama e si lascia amare. Questo ha fatto Gesù e questo hanno fatto </a:t>
            </a:r>
            <a:r>
              <a:rPr lang="it-IT" sz="3300" kern="100">
                <a:solidFill>
                  <a:schemeClr val="tx1"/>
                </a:solidFill>
                <a:effectLst/>
                <a:latin typeface="Arial" panose="020B0604020202020204" pitchFamily="34" charset="0"/>
                <a:ea typeface="Calibri" panose="020F0502020204030204" pitchFamily="34" charset="0"/>
                <a:cs typeface="Arial" panose="020B0604020202020204" pitchFamily="34" charset="0"/>
              </a:rPr>
              <a:t>i suoi </a:t>
            </a:r>
            <a:r>
              <a:rPr lang="it-IT" sz="3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seguaci.</a:t>
            </a:r>
          </a:p>
          <a:p>
            <a:endParaRPr lang="de-DE" dirty="0"/>
          </a:p>
        </p:txBody>
      </p:sp>
    </p:spTree>
    <p:extLst>
      <p:ext uri="{BB962C8B-B14F-4D97-AF65-F5344CB8AC3E}">
        <p14:creationId xmlns:p14="http://schemas.microsoft.com/office/powerpoint/2010/main" val="2029667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46A3697-4AC9-0978-88EE-3D85EA7AE00A}"/>
              </a:ext>
            </a:extLst>
          </p:cNvPr>
          <p:cNvSpPr>
            <a:spLocks noGrp="1"/>
          </p:cNvSpPr>
          <p:nvPr>
            <p:ph idx="1"/>
          </p:nvPr>
        </p:nvSpPr>
        <p:spPr>
          <a:xfrm>
            <a:off x="2589212" y="1083211"/>
            <a:ext cx="8915400" cy="5289454"/>
          </a:xfrm>
        </p:spPr>
        <p:txBody>
          <a:bodyPr>
            <a:normAutofit fontScale="92500"/>
          </a:bodyPr>
          <a:lstStyle/>
          <a:p>
            <a:pPr>
              <a:lnSpc>
                <a:spcPct val="160000"/>
              </a:lnSpc>
              <a:spcBef>
                <a:spcPts val="0"/>
              </a:spcBef>
            </a:pPr>
            <a:r>
              <a:rPr lang="de-DE" sz="2800" dirty="0">
                <a:latin typeface="Arial" panose="020B0604020202020204" pitchFamily="34" charset="0"/>
                <a:cs typeface="Arial" panose="020B0604020202020204" pitchFamily="34" charset="0"/>
              </a:rPr>
              <a:t>L‘AMICIZIA CHIEDE DI CHINARSI SULL‘ALTRO/A… CHIEDE DI ESSERE CAPACI DI TOGLIERE LA POLVERE CHE COPRE LA BELLEZZA INTERIORE DELL‘ALTRO… L‘AMICIZIA INFATTI RICREA, RIGENERA, DONA LUCENTEZZA A TUTTO CIO‘ CHE CI APPARE OMBROSO O PESANTE, SE VISSUTO DA SOLI…E‘ UN ESERCIZIO SPESSO NASCOSTO E MISTERIOSO</a:t>
            </a:r>
            <a:r>
              <a:rPr lang="de-DE"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10236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3AF4BA-4D0B-ADF7-C07D-20441D36DA95}"/>
              </a:ext>
            </a:extLst>
          </p:cNvPr>
          <p:cNvSpPr>
            <a:spLocks noGrp="1"/>
          </p:cNvSpPr>
          <p:nvPr>
            <p:ph type="title"/>
          </p:nvPr>
        </p:nvSpPr>
        <p:spPr/>
        <p:txBody>
          <a:bodyPr/>
          <a:lstStyle/>
          <a:p>
            <a:r>
              <a:rPr lang="de-DE" dirty="0"/>
              <a:t>DIO PREPARA AMICI </a:t>
            </a:r>
          </a:p>
        </p:txBody>
      </p:sp>
      <p:sp>
        <p:nvSpPr>
          <p:cNvPr id="3" name="Segnaposto contenuto 2">
            <a:extLst>
              <a:ext uri="{FF2B5EF4-FFF2-40B4-BE49-F238E27FC236}">
                <a16:creationId xmlns:a16="http://schemas.microsoft.com/office/drawing/2014/main" id="{27F8FC25-7418-4A99-CBBB-721D5F66E35F}"/>
              </a:ext>
            </a:extLst>
          </p:cNvPr>
          <p:cNvSpPr>
            <a:spLocks noGrp="1"/>
          </p:cNvSpPr>
          <p:nvPr>
            <p:ph idx="1"/>
          </p:nvPr>
        </p:nvSpPr>
        <p:spPr>
          <a:xfrm>
            <a:off x="1801421" y="1491175"/>
            <a:ext cx="8915400" cy="4965896"/>
          </a:xfrm>
        </p:spPr>
        <p:txBody>
          <a:bodyPr>
            <a:normAutofit lnSpcReduction="10000"/>
          </a:bodyPr>
          <a:lstStyle/>
          <a:p>
            <a:endParaRPr lang="it-IT" sz="3600" b="1" baseline="30000" dirty="0">
              <a:solidFill>
                <a:srgbClr val="990000"/>
              </a:solidFill>
              <a:effectLst/>
              <a:latin typeface="Verdana" panose="020B0604030504040204" pitchFamily="34" charset="0"/>
            </a:endParaRPr>
          </a:p>
          <a:p>
            <a:r>
              <a:rPr lang="it-IT" sz="3600" b="1" baseline="30000" dirty="0">
                <a:solidFill>
                  <a:srgbClr val="990000"/>
                </a:solidFill>
                <a:effectLst/>
                <a:latin typeface="Verdana" panose="020B0604030504040204" pitchFamily="34" charset="0"/>
              </a:rPr>
              <a:t> libro della Sapienza afferma</a:t>
            </a:r>
            <a:r>
              <a:rPr lang="it-IT" sz="1800" b="0" i="1" baseline="30000" dirty="0">
                <a:solidFill>
                  <a:srgbClr val="990000"/>
                </a:solidFill>
                <a:effectLst/>
                <a:latin typeface="Verdana" panose="020B0604030504040204" pitchFamily="34" charset="0"/>
              </a:rPr>
              <a:t>:</a:t>
            </a:r>
          </a:p>
          <a:p>
            <a:pPr marL="0" indent="0">
              <a:buNone/>
            </a:pPr>
            <a:r>
              <a:rPr lang="it-IT" sz="2400" b="1" i="1" baseline="30000" dirty="0">
                <a:solidFill>
                  <a:srgbClr val="990000"/>
                </a:solidFill>
                <a:effectLst/>
                <a:latin typeface="Verdana" panose="020B0604030504040204" pitchFamily="34" charset="0"/>
              </a:rPr>
              <a:t>24</a:t>
            </a:r>
            <a:r>
              <a:rPr lang="it-IT" sz="2400" b="1" i="1" dirty="0">
                <a:solidFill>
                  <a:srgbClr val="222222"/>
                </a:solidFill>
                <a:effectLst/>
                <a:latin typeface="Verdana" panose="020B0604030504040204" pitchFamily="34" charset="0"/>
              </a:rPr>
              <a:t>La sapienza </a:t>
            </a:r>
            <a:r>
              <a:rPr lang="it-IT" sz="2400" b="0" i="1" dirty="0">
                <a:solidFill>
                  <a:srgbClr val="222222"/>
                </a:solidFill>
                <a:effectLst/>
                <a:latin typeface="Verdana" panose="020B0604030504040204" pitchFamily="34" charset="0"/>
              </a:rPr>
              <a:t>è più veloce di qualsiasi movimento,</a:t>
            </a:r>
            <a:br>
              <a:rPr lang="it-IT" sz="2400" dirty="0"/>
            </a:br>
            <a:r>
              <a:rPr lang="it-IT" sz="2400" b="0" i="1" dirty="0">
                <a:solidFill>
                  <a:srgbClr val="222222"/>
                </a:solidFill>
                <a:effectLst/>
                <a:latin typeface="Verdana" panose="020B0604030504040204" pitchFamily="34" charset="0"/>
              </a:rPr>
              <a:t>per la sua purezza si diffonde e penetra in ogni cosa.</a:t>
            </a:r>
            <a:br>
              <a:rPr lang="it-IT" sz="2400" dirty="0"/>
            </a:br>
            <a:r>
              <a:rPr lang="it-IT" sz="2400" b="0" i="1" baseline="30000" dirty="0">
                <a:solidFill>
                  <a:srgbClr val="990000"/>
                </a:solidFill>
                <a:effectLst/>
                <a:latin typeface="Verdana" panose="020B0604030504040204" pitchFamily="34" charset="0"/>
              </a:rPr>
              <a:t>25</a:t>
            </a:r>
            <a:r>
              <a:rPr lang="it-IT" sz="2400" b="0" i="1" dirty="0">
                <a:solidFill>
                  <a:srgbClr val="222222"/>
                </a:solidFill>
                <a:effectLst/>
                <a:latin typeface="Verdana" panose="020B0604030504040204" pitchFamily="34" charset="0"/>
              </a:rPr>
              <a:t>È effluvio della potenza di Dio,</a:t>
            </a:r>
            <a:br>
              <a:rPr lang="it-IT" sz="2400" dirty="0"/>
            </a:br>
            <a:r>
              <a:rPr lang="it-IT" sz="2400" b="0" i="1" dirty="0">
                <a:solidFill>
                  <a:srgbClr val="222222"/>
                </a:solidFill>
                <a:effectLst/>
                <a:latin typeface="Verdana" panose="020B0604030504040204" pitchFamily="34" charset="0"/>
              </a:rPr>
              <a:t>emanazione genuina della gloria dell'Onnipotente;</a:t>
            </a:r>
            <a:br>
              <a:rPr lang="it-IT" sz="2400" dirty="0"/>
            </a:br>
            <a:r>
              <a:rPr lang="it-IT" sz="2400" b="0" i="1" dirty="0">
                <a:solidFill>
                  <a:srgbClr val="222222"/>
                </a:solidFill>
                <a:effectLst/>
                <a:latin typeface="Verdana" panose="020B0604030504040204" pitchFamily="34" charset="0"/>
              </a:rPr>
              <a:t>per questo nulla di contaminato penetra in essa.</a:t>
            </a:r>
            <a:br>
              <a:rPr lang="it-IT" sz="2400" dirty="0"/>
            </a:br>
            <a:r>
              <a:rPr lang="it-IT" sz="2400" b="0" i="1" baseline="30000" dirty="0">
                <a:solidFill>
                  <a:srgbClr val="990000"/>
                </a:solidFill>
                <a:effectLst/>
                <a:latin typeface="Verdana" panose="020B0604030504040204" pitchFamily="34" charset="0"/>
              </a:rPr>
              <a:t>26</a:t>
            </a:r>
            <a:r>
              <a:rPr lang="it-IT" sz="2400" b="0" i="1" dirty="0">
                <a:solidFill>
                  <a:srgbClr val="222222"/>
                </a:solidFill>
                <a:effectLst/>
                <a:latin typeface="Verdana" panose="020B0604030504040204" pitchFamily="34" charset="0"/>
              </a:rPr>
              <a:t>È riflesso della luce perenne,</a:t>
            </a:r>
            <a:br>
              <a:rPr lang="it-IT" sz="2400" dirty="0"/>
            </a:br>
            <a:r>
              <a:rPr lang="it-IT" sz="2400" b="0" i="1" dirty="0">
                <a:solidFill>
                  <a:srgbClr val="222222"/>
                </a:solidFill>
                <a:effectLst/>
                <a:latin typeface="Verdana" panose="020B0604030504040204" pitchFamily="34" charset="0"/>
              </a:rPr>
              <a:t>uno specchio senza macchia dell'attività di Dio</a:t>
            </a:r>
            <a:br>
              <a:rPr lang="it-IT" sz="2400" dirty="0"/>
            </a:br>
            <a:r>
              <a:rPr lang="it-IT" sz="2400" b="0" i="1" dirty="0">
                <a:solidFill>
                  <a:srgbClr val="222222"/>
                </a:solidFill>
                <a:effectLst/>
                <a:latin typeface="Verdana" panose="020B0604030504040204" pitchFamily="34" charset="0"/>
              </a:rPr>
              <a:t>e immagine della sua bontà.</a:t>
            </a:r>
            <a:br>
              <a:rPr lang="it-IT" sz="2400" dirty="0"/>
            </a:br>
            <a:r>
              <a:rPr lang="it-IT" sz="2400" b="0" i="1" baseline="30000" dirty="0">
                <a:solidFill>
                  <a:srgbClr val="990000"/>
                </a:solidFill>
                <a:effectLst/>
                <a:latin typeface="Verdana" panose="020B0604030504040204" pitchFamily="34" charset="0"/>
              </a:rPr>
              <a:t>27</a:t>
            </a:r>
            <a:r>
              <a:rPr lang="it-IT" sz="2400" b="0" i="1" dirty="0">
                <a:solidFill>
                  <a:srgbClr val="222222"/>
                </a:solidFill>
                <a:effectLst/>
                <a:latin typeface="Verdana" panose="020B0604030504040204" pitchFamily="34" charset="0"/>
              </a:rPr>
              <a:t>Sebbene unica, può tutto;</a:t>
            </a:r>
            <a:br>
              <a:rPr lang="it-IT" sz="2400" dirty="0"/>
            </a:br>
            <a:r>
              <a:rPr lang="it-IT" sz="2400" b="0" i="1" dirty="0">
                <a:solidFill>
                  <a:srgbClr val="222222"/>
                </a:solidFill>
                <a:effectLst/>
                <a:latin typeface="Verdana" panose="020B0604030504040204" pitchFamily="34" charset="0"/>
              </a:rPr>
              <a:t>pur rimanendo in se stessa, tutto rinnova</a:t>
            </a:r>
            <a:br>
              <a:rPr lang="it-IT" sz="2400" dirty="0"/>
            </a:br>
            <a:r>
              <a:rPr lang="it-IT" sz="2400" b="0" i="1" dirty="0">
                <a:solidFill>
                  <a:srgbClr val="222222"/>
                </a:solidFill>
                <a:effectLst/>
                <a:latin typeface="Verdana" panose="020B0604030504040204" pitchFamily="34" charset="0"/>
              </a:rPr>
              <a:t>e attraverso i secoli, passando nelle anime sante,</a:t>
            </a:r>
            <a:br>
              <a:rPr lang="it-IT" sz="2400" dirty="0"/>
            </a:br>
            <a:r>
              <a:rPr lang="it-IT" sz="2400" b="1" i="1" dirty="0">
                <a:solidFill>
                  <a:srgbClr val="222222"/>
                </a:solidFill>
                <a:effectLst/>
                <a:latin typeface="Verdana" panose="020B0604030504040204" pitchFamily="34" charset="0"/>
              </a:rPr>
              <a:t>prepara amici di Dio e profeti</a:t>
            </a:r>
            <a:r>
              <a:rPr lang="it-IT" sz="2400" b="0" i="1" dirty="0">
                <a:solidFill>
                  <a:srgbClr val="222222"/>
                </a:solidFill>
                <a:effectLst/>
                <a:latin typeface="Verdana" panose="020B0604030504040204" pitchFamily="34" charset="0"/>
              </a:rPr>
              <a:t>.</a:t>
            </a:r>
            <a:endParaRPr lang="de-DE" sz="2400" dirty="0"/>
          </a:p>
        </p:txBody>
      </p:sp>
    </p:spTree>
    <p:extLst>
      <p:ext uri="{BB962C8B-B14F-4D97-AF65-F5344CB8AC3E}">
        <p14:creationId xmlns:p14="http://schemas.microsoft.com/office/powerpoint/2010/main" val="279311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8BFF7-61B0-E62F-7F1C-CDC06F1E866E}"/>
              </a:ext>
            </a:extLst>
          </p:cNvPr>
          <p:cNvSpPr>
            <a:spLocks noGrp="1"/>
          </p:cNvSpPr>
          <p:nvPr>
            <p:ph type="title"/>
          </p:nvPr>
        </p:nvSpPr>
        <p:spPr/>
        <p:txBody>
          <a:bodyPr/>
          <a:lstStyle/>
          <a:p>
            <a:endParaRPr lang="de-DE"/>
          </a:p>
        </p:txBody>
      </p:sp>
      <p:sp>
        <p:nvSpPr>
          <p:cNvPr id="3" name="Segnaposto contenuto 2">
            <a:extLst>
              <a:ext uri="{FF2B5EF4-FFF2-40B4-BE49-F238E27FC236}">
                <a16:creationId xmlns:a16="http://schemas.microsoft.com/office/drawing/2014/main" id="{DA812852-0ABE-51FA-F08B-9E88EC103530}"/>
              </a:ext>
            </a:extLst>
          </p:cNvPr>
          <p:cNvSpPr>
            <a:spLocks noGrp="1"/>
          </p:cNvSpPr>
          <p:nvPr>
            <p:ph idx="1"/>
          </p:nvPr>
        </p:nvSpPr>
        <p:spPr/>
        <p:txBody>
          <a:bodyPr>
            <a:normAutofit lnSpcReduction="10000"/>
          </a:bodyPr>
          <a:lstStyle/>
          <a:p>
            <a:pPr>
              <a:lnSpc>
                <a:spcPct val="150000"/>
              </a:lnSpc>
              <a:spcBef>
                <a:spcPts val="0"/>
              </a:spcBef>
            </a:pPr>
            <a:r>
              <a:rPr lang="it-IT" sz="2400" kern="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a:t>
            </a:r>
            <a:r>
              <a:rPr lang="it-IT" sz="2800"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importante notare che in tutti questi casi l’iniziativa proviene proprio da Dio; l’alleanza che ha suggellato con la creazione non è simmetrica, come potrebbe essere un contratto fra uguali, ma è asimmetrica: </a:t>
            </a:r>
            <a:r>
              <a:rPr lang="it-IT" sz="2800" b="1"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ci è stata donata la sconcertante possibilità di parlare </a:t>
            </a:r>
            <a:r>
              <a:rPr lang="it-IT" sz="2800" b="1" i="1"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 tu per tu</a:t>
            </a:r>
            <a:r>
              <a:rPr lang="it-IT" sz="2800" b="1"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con il nostro stesso Creatore.</a:t>
            </a:r>
            <a:endParaRPr lang="it-IT" sz="28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2380535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03A4C25-8C4B-102E-D856-2519FE66BF6B}"/>
              </a:ext>
            </a:extLst>
          </p:cNvPr>
          <p:cNvSpPr>
            <a:spLocks noGrp="1"/>
          </p:cNvSpPr>
          <p:nvPr>
            <p:ph idx="1"/>
          </p:nvPr>
        </p:nvSpPr>
        <p:spPr>
          <a:xfrm>
            <a:off x="2392265" y="501748"/>
            <a:ext cx="8915400" cy="5716172"/>
          </a:xfrm>
        </p:spPr>
        <p:txBody>
          <a:bodyPr>
            <a:noAutofit/>
          </a:bodyPr>
          <a:lstStyle/>
          <a:p>
            <a:pPr algn="just">
              <a:lnSpc>
                <a:spcPct val="150000"/>
              </a:lnSpc>
              <a:spcBef>
                <a:spcPts val="0"/>
              </a:spcBef>
            </a:pPr>
            <a:r>
              <a:rPr lang="it-IT" sz="2400"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La Scrittura è piena di esempi che dimostrano il tentativo continuo </a:t>
            </a:r>
            <a:r>
              <a:rPr lang="it-IT" sz="2400" b="1"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da parte di Dio di stabilire una relazione di amicizia con gli uomini</a:t>
            </a:r>
            <a:r>
              <a:rPr lang="it-IT" sz="2400"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it-IT" sz="24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spcBef>
                <a:spcPts val="0"/>
              </a:spcBef>
              <a:buNone/>
            </a:pPr>
            <a:r>
              <a:rPr lang="it-IT" sz="2400"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Questa manifestazione dell’amicizia che Dio ci offre, la comunicazione di questa novità, è continuata </a:t>
            </a:r>
            <a:r>
              <a:rPr lang="it-IT" sz="2400" i="1"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crescendo</a:t>
            </a:r>
            <a:r>
              <a:rPr lang="it-IT" sz="2400"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nel corso della storia della salvezza. Tutto quello che ci aveva detto per mezzo dell’alleanza si illumina definitivamente con la vita del Figlio di Dio sulla terra: </a:t>
            </a:r>
            <a:r>
              <a:rPr lang="it-IT" sz="2400" b="1" kern="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«Dio ci ama non soltanto come creature, ma anche come figli ai quali, in Cristo, offre una vera amicizia». </a:t>
            </a:r>
            <a:endParaRPr lang="de-DE"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806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32FB9E-996E-75BF-7592-45691E3625F0}"/>
              </a:ext>
            </a:extLst>
          </p:cNvPr>
          <p:cNvSpPr>
            <a:spLocks noGrp="1"/>
          </p:cNvSpPr>
          <p:nvPr>
            <p:ph type="title"/>
          </p:nvPr>
        </p:nvSpPr>
        <p:spPr/>
        <p:txBody>
          <a:bodyPr/>
          <a:lstStyle/>
          <a:p>
            <a:r>
              <a:rPr lang="de-DE" dirty="0"/>
              <a:t>GESU‘ CI INVITA ALL‘AMICIZIA DON IL PADRE</a:t>
            </a:r>
          </a:p>
        </p:txBody>
      </p:sp>
      <p:sp>
        <p:nvSpPr>
          <p:cNvPr id="3" name="Segnaposto contenuto 2">
            <a:extLst>
              <a:ext uri="{FF2B5EF4-FFF2-40B4-BE49-F238E27FC236}">
                <a16:creationId xmlns:a16="http://schemas.microsoft.com/office/drawing/2014/main" id="{88CCE33D-CFAA-2CAD-7BA6-95C03EF603AE}"/>
              </a:ext>
            </a:extLst>
          </p:cNvPr>
          <p:cNvSpPr>
            <a:spLocks noGrp="1"/>
          </p:cNvSpPr>
          <p:nvPr>
            <p:ph idx="1"/>
          </p:nvPr>
        </p:nvSpPr>
        <p:spPr/>
        <p:txBody>
          <a:bodyPr/>
          <a:lstStyle/>
          <a:p>
            <a:pPr>
              <a:lnSpc>
                <a:spcPct val="150000"/>
              </a:lnSpc>
              <a:spcBef>
                <a:spcPts val="0"/>
              </a:spcBef>
            </a:pPr>
            <a:r>
              <a:rPr lang="it-IT" sz="24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Tutta la vita di Gesù è un invito all’amicizia con suo Padre. Uno dei momenti più intensi nei quali ci trasmette questa buona notizia è durante l’Ultima Cena. Lì, nel Cenacolo, con ogni suo gesto, Gesù apre il suo cuore per portare i discepoli – e noi con loro – all’autentica amicizia con Dio</a:t>
            </a:r>
            <a:r>
              <a:rPr lang="it-IT" sz="20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it-IT" sz="2000" kern="100" dirty="0">
              <a:effectLst/>
              <a:latin typeface="Arial" panose="020B060402020202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735085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078DF0-0B2F-5EB3-705C-64CA4227CB4D}"/>
              </a:ext>
            </a:extLst>
          </p:cNvPr>
          <p:cNvSpPr>
            <a:spLocks noGrp="1"/>
          </p:cNvSpPr>
          <p:nvPr>
            <p:ph type="title"/>
          </p:nvPr>
        </p:nvSpPr>
        <p:spPr/>
        <p:txBody>
          <a:bodyPr/>
          <a:lstStyle/>
          <a:p>
            <a:r>
              <a:rPr lang="de-DE" dirty="0"/>
              <a:t>VI CHIAMO AMICI  ….</a:t>
            </a:r>
          </a:p>
        </p:txBody>
      </p:sp>
      <p:sp>
        <p:nvSpPr>
          <p:cNvPr id="3" name="Segnaposto contenuto 2">
            <a:extLst>
              <a:ext uri="{FF2B5EF4-FFF2-40B4-BE49-F238E27FC236}">
                <a16:creationId xmlns:a16="http://schemas.microsoft.com/office/drawing/2014/main" id="{13271729-6EE4-D3EF-2F73-66C7D67DC03D}"/>
              </a:ext>
            </a:extLst>
          </p:cNvPr>
          <p:cNvSpPr>
            <a:spLocks noGrp="1"/>
          </p:cNvSpPr>
          <p:nvPr>
            <p:ph idx="1"/>
          </p:nvPr>
        </p:nvSpPr>
        <p:spPr/>
        <p:txBody>
          <a:bodyPr>
            <a:normAutofit/>
          </a:bodyPr>
          <a:lstStyle/>
          <a:p>
            <a:r>
              <a:rPr lang="it-IT" sz="2400" kern="1800" dirty="0">
                <a:effectLst/>
                <a:latin typeface="Arial" panose="020B0604020202020204" pitchFamily="34" charset="0"/>
                <a:ea typeface="Times New Roman" panose="02020603050405020304" pitchFamily="18" charset="0"/>
              </a:rPr>
              <a:t>Nel vangelo di san Giovanni leggiamo: «Gesù, sapendo che era giunta la sua ora di passare da questo mondo al Padre, dopo aver amato i suoi che erano nel mondo, li amò sino alla fine» (</a:t>
            </a:r>
            <a:r>
              <a:rPr lang="it-IT" sz="2400" i="1" kern="1800" dirty="0" err="1">
                <a:effectLst/>
                <a:latin typeface="Arial" panose="020B0604020202020204" pitchFamily="34" charset="0"/>
                <a:ea typeface="Times New Roman" panose="02020603050405020304" pitchFamily="18" charset="0"/>
              </a:rPr>
              <a:t>Gv</a:t>
            </a:r>
            <a:r>
              <a:rPr lang="it-IT" sz="2400" kern="1800" dirty="0">
                <a:effectLst/>
                <a:latin typeface="Arial" panose="020B0604020202020204" pitchFamily="34" charset="0"/>
                <a:ea typeface="Times New Roman" panose="02020603050405020304" pitchFamily="18" charset="0"/>
              </a:rPr>
              <a:t> 13, 1). Erano presenti Pietro e Giovanni, Tommaso e Filippo, tutti i dodici insieme, ognuno appoggiato di fianco secondo il costume dell’epoca. Per tutto ciò che si narra, probabilmente </a:t>
            </a:r>
            <a:r>
              <a:rPr lang="it-IT" sz="2400" b="1" kern="1800" dirty="0">
                <a:effectLst/>
                <a:latin typeface="Arial" panose="020B0604020202020204" pitchFamily="34" charset="0"/>
                <a:ea typeface="Times New Roman" panose="02020603050405020304" pitchFamily="18" charset="0"/>
              </a:rPr>
              <a:t>era una tavola a tre lati – a forma di U</a:t>
            </a:r>
            <a:r>
              <a:rPr lang="it-IT" sz="2400" kern="1800" dirty="0">
                <a:effectLst/>
                <a:latin typeface="Arial" panose="020B0604020202020204" pitchFamily="34" charset="0"/>
                <a:ea typeface="Times New Roman" panose="02020603050405020304" pitchFamily="18" charset="0"/>
              </a:rPr>
              <a:t> – nella quale Gesù si trovava quasi a un’estremità, il posto importante, e Pietro occupava l’opposto, quello del servitore; è possibile che stessero uno di fronte all’altro. </a:t>
            </a:r>
            <a:endParaRPr lang="de-DE" sz="2400" dirty="0"/>
          </a:p>
        </p:txBody>
      </p:sp>
    </p:spTree>
    <p:extLst>
      <p:ext uri="{BB962C8B-B14F-4D97-AF65-F5344CB8AC3E}">
        <p14:creationId xmlns:p14="http://schemas.microsoft.com/office/powerpoint/2010/main" val="3946062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EF6AFB-B2D4-9F7D-1C28-A8E07BC4D0B5}"/>
              </a:ext>
            </a:extLst>
          </p:cNvPr>
          <p:cNvSpPr>
            <a:spLocks noGrp="1"/>
          </p:cNvSpPr>
          <p:nvPr>
            <p:ph type="title"/>
          </p:nvPr>
        </p:nvSpPr>
        <p:spPr/>
        <p:txBody>
          <a:bodyPr/>
          <a:lstStyle/>
          <a:p>
            <a:r>
              <a:rPr lang="de-DE" dirty="0"/>
              <a:t>TOGLIERE LA POLVERE</a:t>
            </a:r>
          </a:p>
        </p:txBody>
      </p:sp>
      <p:sp>
        <p:nvSpPr>
          <p:cNvPr id="3" name="Segnaposto contenuto 2">
            <a:extLst>
              <a:ext uri="{FF2B5EF4-FFF2-40B4-BE49-F238E27FC236}">
                <a16:creationId xmlns:a16="http://schemas.microsoft.com/office/drawing/2014/main" id="{722045F3-81F1-829D-9252-670140E752AB}"/>
              </a:ext>
            </a:extLst>
          </p:cNvPr>
          <p:cNvSpPr>
            <a:spLocks noGrp="1"/>
          </p:cNvSpPr>
          <p:nvPr>
            <p:ph idx="1"/>
          </p:nvPr>
        </p:nvSpPr>
        <p:spPr/>
        <p:txBody>
          <a:bodyPr>
            <a:normAutofit/>
          </a:bodyPr>
          <a:lstStyle/>
          <a:p>
            <a:r>
              <a:rPr lang="it-IT" sz="2400" b="1" kern="1800" dirty="0">
                <a:effectLst/>
                <a:latin typeface="Arial" panose="020B0604020202020204" pitchFamily="34" charset="0"/>
                <a:ea typeface="Times New Roman" panose="02020603050405020304" pitchFamily="18" charset="0"/>
              </a:rPr>
              <a:t>Gesù a un certo punto, malgrado non fosse compito di chi occupava il posto più importante</a:t>
            </a:r>
            <a:r>
              <a:rPr lang="it-IT" sz="2400" kern="1800" dirty="0">
                <a:effectLst/>
                <a:latin typeface="Arial" panose="020B0604020202020204" pitchFamily="34" charset="0"/>
                <a:ea typeface="Times New Roman" panose="02020603050405020304" pitchFamily="18" charset="0"/>
              </a:rPr>
              <a:t>, si alzò per compiere un gesto che forse sua madre aveva fatto molte volte con lui: prese un asciugamano e se lo pose alla cintura, per togliere la polvere dai piedi dei suoi amici.</a:t>
            </a:r>
            <a:endParaRPr lang="de-DE" sz="2400" dirty="0"/>
          </a:p>
        </p:txBody>
      </p:sp>
    </p:spTree>
    <p:extLst>
      <p:ext uri="{BB962C8B-B14F-4D97-AF65-F5344CB8AC3E}">
        <p14:creationId xmlns:p14="http://schemas.microsoft.com/office/powerpoint/2010/main" val="3528852111"/>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140</TotalTime>
  <Words>2377</Words>
  <Application>Microsoft Office PowerPoint</Application>
  <PresentationFormat>Widescreen</PresentationFormat>
  <Paragraphs>62</Paragraphs>
  <Slides>32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32</vt:i4>
      </vt:variant>
    </vt:vector>
  </HeadingPairs>
  <TitlesOfParts>
    <vt:vector size="38" baseType="lpstr">
      <vt:lpstr>Arial</vt:lpstr>
      <vt:lpstr>Century Gothic</vt:lpstr>
      <vt:lpstr>Times New Roman</vt:lpstr>
      <vt:lpstr>Verdana</vt:lpstr>
      <vt:lpstr>Wingdings 3</vt:lpstr>
      <vt:lpstr>Filo</vt:lpstr>
      <vt:lpstr>Presentazione standard di PowerPoint</vt:lpstr>
      <vt:lpstr>DOVE SEI?</vt:lpstr>
      <vt:lpstr>QUALE RAPPORTO CON DIO</vt:lpstr>
      <vt:lpstr>DIO PREPARA AMICI </vt:lpstr>
      <vt:lpstr>Presentazione standard di PowerPoint</vt:lpstr>
      <vt:lpstr>Presentazione standard di PowerPoint</vt:lpstr>
      <vt:lpstr>GESU‘ CI INVITA ALL‘AMICIZIA DON IL PADRE</vt:lpstr>
      <vt:lpstr>VI CHIAMO AMICI  ….</vt:lpstr>
      <vt:lpstr>TOGLIERE LA POLVERE</vt:lpstr>
      <vt:lpstr>Presentazione standard di PowerPoint</vt:lpstr>
      <vt:lpstr>Presentazione standard di PowerPoint</vt:lpstr>
      <vt:lpstr>POLVERE E SPIRITO</vt:lpstr>
      <vt:lpstr>Presentazione standard di PowerPoint</vt:lpstr>
      <vt:lpstr>Presentazione standard di PowerPoint</vt:lpstr>
      <vt:lpstr>Presentazione standard di PowerPoint</vt:lpstr>
      <vt:lpstr>FRAGILE COME NOI, AMICO DEGLI UOMINI…..</vt:lpstr>
      <vt:lpstr>QUI L‘AMICIZIA PIU‘ SUBLIME SI FA STORIA…CARNE…FRAGILITA‘</vt:lpstr>
      <vt:lpstr>Presentazione standard di PowerPoint</vt:lpstr>
      <vt:lpstr>DIO SI E‘ FATTO BAMBINO</vt:lpstr>
      <vt:lpstr>A NOSTRO LIVELLO</vt:lpstr>
      <vt:lpstr>L‘AMICO GESU‘ = CAMMINA A NOSTRO FIANCO </vt:lpstr>
      <vt:lpstr>ANNUNCIO SORPRESA: DAL VANGELO DI LUCA cap.2</vt:lpstr>
      <vt:lpstr>VENITE A VEDERE: VI E‘ NATO IL SALVATORE, COLUI CHE DA SEMPRE AVETE CERCATO.</vt:lpstr>
      <vt:lpstr>LA TENEREZZA è L‘ABBRACCIO DELL‘AMICO.</vt:lpstr>
      <vt:lpstr>L‘AMICIZIA E‘ LUCE CHE RISCHIARA ILLUMINA</vt:lpstr>
      <vt:lpstr>…. </vt:lpstr>
      <vt:lpstr>ULTIMAMENTE</vt:lpstr>
      <vt:lpstr>I VERI AMICI</vt:lpstr>
      <vt:lpstr>Presentazione standard di PowerPoint</vt:lpstr>
      <vt:lpstr>AVERE AMICI….</vt:lpstr>
      <vt:lpstr>Un dono per l’uno e per l’altro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annamaria.vissani.av@gmail.com</dc:creator>
  <cp:lastModifiedBy>annamaria.vissani.av@gmail.com</cp:lastModifiedBy>
  <cp:revision>56</cp:revision>
  <dcterms:created xsi:type="dcterms:W3CDTF">2023-11-26T15:03:56Z</dcterms:created>
  <dcterms:modified xsi:type="dcterms:W3CDTF">2023-12-05T07:54:57Z</dcterms:modified>
</cp:coreProperties>
</file>